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sldIdLst>
    <p:sldId id="256" r:id="rId2"/>
    <p:sldId id="432" r:id="rId3"/>
    <p:sldId id="294" r:id="rId4"/>
    <p:sldId id="336" r:id="rId5"/>
    <p:sldId id="337" r:id="rId6"/>
    <p:sldId id="338" r:id="rId7"/>
    <p:sldId id="335" r:id="rId8"/>
    <p:sldId id="295" r:id="rId9"/>
    <p:sldId id="448" r:id="rId10"/>
    <p:sldId id="342" r:id="rId11"/>
    <p:sldId id="343" r:id="rId12"/>
    <p:sldId id="344" r:id="rId13"/>
    <p:sldId id="345" r:id="rId14"/>
    <p:sldId id="340" r:id="rId15"/>
    <p:sldId id="346" r:id="rId16"/>
    <p:sldId id="347" r:id="rId17"/>
    <p:sldId id="351" r:id="rId18"/>
    <p:sldId id="348" r:id="rId19"/>
    <p:sldId id="349" r:id="rId20"/>
    <p:sldId id="350" r:id="rId21"/>
    <p:sldId id="361" r:id="rId22"/>
    <p:sldId id="353" r:id="rId23"/>
    <p:sldId id="358" r:id="rId24"/>
    <p:sldId id="359" r:id="rId25"/>
    <p:sldId id="360" r:id="rId26"/>
    <p:sldId id="356" r:id="rId27"/>
    <p:sldId id="362" r:id="rId28"/>
    <p:sldId id="364" r:id="rId29"/>
    <p:sldId id="365" r:id="rId30"/>
    <p:sldId id="366" r:id="rId31"/>
    <p:sldId id="367" r:id="rId32"/>
    <p:sldId id="371" r:id="rId33"/>
    <p:sldId id="368" r:id="rId34"/>
    <p:sldId id="369" r:id="rId35"/>
    <p:sldId id="370" r:id="rId36"/>
    <p:sldId id="372" r:id="rId37"/>
    <p:sldId id="373" r:id="rId38"/>
    <p:sldId id="374" r:id="rId39"/>
    <p:sldId id="375" r:id="rId40"/>
    <p:sldId id="449" r:id="rId41"/>
    <p:sldId id="376" r:id="rId42"/>
    <p:sldId id="377" r:id="rId43"/>
    <p:sldId id="379" r:id="rId44"/>
    <p:sldId id="450" r:id="rId45"/>
    <p:sldId id="378" r:id="rId46"/>
    <p:sldId id="381" r:id="rId47"/>
    <p:sldId id="451" r:id="rId48"/>
    <p:sldId id="453" r:id="rId49"/>
    <p:sldId id="454" r:id="rId50"/>
    <p:sldId id="455" r:id="rId51"/>
    <p:sldId id="384" r:id="rId52"/>
    <p:sldId id="385" r:id="rId53"/>
    <p:sldId id="386" r:id="rId54"/>
    <p:sldId id="387" r:id="rId55"/>
    <p:sldId id="388" r:id="rId56"/>
    <p:sldId id="389" r:id="rId57"/>
    <p:sldId id="383" r:id="rId58"/>
    <p:sldId id="456" r:id="rId59"/>
    <p:sldId id="390" r:id="rId60"/>
    <p:sldId id="393" r:id="rId61"/>
    <p:sldId id="391" r:id="rId62"/>
    <p:sldId id="394" r:id="rId63"/>
    <p:sldId id="457" r:id="rId64"/>
    <p:sldId id="396" r:id="rId65"/>
    <p:sldId id="435" r:id="rId66"/>
    <p:sldId id="447" r:id="rId67"/>
    <p:sldId id="398" r:id="rId68"/>
    <p:sldId id="436" r:id="rId69"/>
    <p:sldId id="438" r:id="rId70"/>
    <p:sldId id="442" r:id="rId71"/>
    <p:sldId id="441" r:id="rId72"/>
    <p:sldId id="440" r:id="rId73"/>
    <p:sldId id="439" r:id="rId74"/>
    <p:sldId id="444" r:id="rId75"/>
    <p:sldId id="445" r:id="rId76"/>
    <p:sldId id="443" r:id="rId77"/>
    <p:sldId id="446" r:id="rId78"/>
    <p:sldId id="406" r:id="rId79"/>
    <p:sldId id="407" r:id="rId80"/>
    <p:sldId id="410" r:id="rId81"/>
    <p:sldId id="411" r:id="rId82"/>
    <p:sldId id="412" r:id="rId83"/>
    <p:sldId id="452" r:id="rId84"/>
    <p:sldId id="413" r:id="rId85"/>
    <p:sldId id="458" r:id="rId86"/>
    <p:sldId id="459" r:id="rId87"/>
    <p:sldId id="460" r:id="rId88"/>
    <p:sldId id="419" r:id="rId89"/>
    <p:sldId id="420" r:id="rId90"/>
    <p:sldId id="430" r:id="rId91"/>
    <p:sldId id="431" r:id="rId92"/>
    <p:sldId id="429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6E6E570-CE06-4AAE-9CAF-FC0B25FA0F43}">
          <p14:sldIdLst>
            <p14:sldId id="256"/>
            <p14:sldId id="432"/>
            <p14:sldId id="294"/>
            <p14:sldId id="336"/>
            <p14:sldId id="337"/>
            <p14:sldId id="338"/>
            <p14:sldId id="335"/>
            <p14:sldId id="295"/>
            <p14:sldId id="448"/>
            <p14:sldId id="342"/>
            <p14:sldId id="343"/>
            <p14:sldId id="344"/>
            <p14:sldId id="345"/>
            <p14:sldId id="340"/>
            <p14:sldId id="346"/>
            <p14:sldId id="347"/>
            <p14:sldId id="351"/>
            <p14:sldId id="348"/>
            <p14:sldId id="349"/>
            <p14:sldId id="350"/>
            <p14:sldId id="361"/>
            <p14:sldId id="353"/>
            <p14:sldId id="358"/>
            <p14:sldId id="359"/>
            <p14:sldId id="360"/>
            <p14:sldId id="356"/>
            <p14:sldId id="362"/>
            <p14:sldId id="364"/>
            <p14:sldId id="365"/>
            <p14:sldId id="366"/>
            <p14:sldId id="367"/>
            <p14:sldId id="371"/>
            <p14:sldId id="368"/>
            <p14:sldId id="369"/>
            <p14:sldId id="370"/>
            <p14:sldId id="372"/>
            <p14:sldId id="373"/>
            <p14:sldId id="374"/>
            <p14:sldId id="375"/>
            <p14:sldId id="449"/>
            <p14:sldId id="376"/>
            <p14:sldId id="377"/>
            <p14:sldId id="379"/>
            <p14:sldId id="450"/>
            <p14:sldId id="378"/>
            <p14:sldId id="381"/>
            <p14:sldId id="451"/>
            <p14:sldId id="453"/>
            <p14:sldId id="454"/>
            <p14:sldId id="455"/>
            <p14:sldId id="384"/>
            <p14:sldId id="385"/>
            <p14:sldId id="386"/>
            <p14:sldId id="387"/>
            <p14:sldId id="388"/>
            <p14:sldId id="389"/>
            <p14:sldId id="383"/>
            <p14:sldId id="456"/>
            <p14:sldId id="390"/>
            <p14:sldId id="393"/>
            <p14:sldId id="391"/>
            <p14:sldId id="394"/>
            <p14:sldId id="457"/>
            <p14:sldId id="396"/>
            <p14:sldId id="435"/>
            <p14:sldId id="447"/>
            <p14:sldId id="398"/>
            <p14:sldId id="436"/>
            <p14:sldId id="438"/>
            <p14:sldId id="442"/>
            <p14:sldId id="441"/>
            <p14:sldId id="440"/>
            <p14:sldId id="439"/>
            <p14:sldId id="444"/>
            <p14:sldId id="445"/>
            <p14:sldId id="443"/>
            <p14:sldId id="446"/>
            <p14:sldId id="406"/>
            <p14:sldId id="407"/>
            <p14:sldId id="410"/>
            <p14:sldId id="411"/>
            <p14:sldId id="412"/>
            <p14:sldId id="452"/>
            <p14:sldId id="413"/>
            <p14:sldId id="458"/>
            <p14:sldId id="459"/>
            <p14:sldId id="460"/>
            <p14:sldId id="419"/>
            <p14:sldId id="420"/>
            <p14:sldId id="430"/>
            <p14:sldId id="431"/>
            <p14:sldId id="429"/>
          </p14:sldIdLst>
        </p14:section>
        <p14:section name="Untitled Section" id="{BC98A24C-0B36-4206-8B27-797AEC71E12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73" autoAdjust="0"/>
    <p:restoredTop sz="94637"/>
  </p:normalViewPr>
  <p:slideViewPr>
    <p:cSldViewPr snapToGrid="0">
      <p:cViewPr>
        <p:scale>
          <a:sx n="172" d="100"/>
          <a:sy n="172" d="100"/>
        </p:scale>
        <p:origin x="-808" y="1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AA619E-95BE-47B1-B766-6B6A106AA105}" type="datetimeFigureOut">
              <a:rPr lang="en-US" smtClean="0"/>
              <a:t>8/14/19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0A2915-F64B-4BD1-955D-132A8548C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9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00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61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25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76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762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93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3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756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28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89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175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815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62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613B3-E279-4EE7-AB99-C9C29896D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5E42A6-24B9-48B2-BD52-71450720E6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A91C5-458D-44DA-B6A3-657B215CE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25CD-02F5-4371-AED7-ABC66430841D}" type="datetime1">
              <a:rPr lang="en-US" smtClean="0"/>
              <a:t>8/14/19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902B5-AF57-4DD5-AE5D-07ADFB09F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539DB-9A7F-48AB-931A-591F263BC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349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5AE8A-106D-4974-B5C3-BCB9C646A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01AD63-7836-4EF0-981E-1117DC706E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4F8D9-9804-4791-92E8-6AAC2B3A0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94826-3FBA-433B-8E26-81A062A81B93}" type="datetime1">
              <a:rPr lang="en-US" smtClean="0"/>
              <a:t>8/14/19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BE1F3-D4FE-4E74-8E3A-2A7BB4161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E539A-F7E0-4DE1-919F-6D8024595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05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B319F1-DAB5-4129-A8E3-D31857D81E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E1E5F8-C355-4C0C-B096-4AE27B013B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D9B5E-A32B-4A46-811C-93C563748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428E7-6042-4BBF-A33A-26FB5910B9F8}" type="datetime1">
              <a:rPr lang="en-US" smtClean="0"/>
              <a:t>8/14/19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42058-CF63-47E8-B9CE-813F60B9F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ACC1A-7FB4-4776-8439-768EF691B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32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227ED-2B37-448C-AB75-1FDAE8D42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70FDA-9704-4680-BA62-2F93A8395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498AB-39EF-4EEE-9223-D369B96D3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F892B-CAC2-465D-805D-ED3CC1C07496}" type="datetime1">
              <a:rPr lang="en-US" smtClean="0"/>
              <a:t>8/14/19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9FBAE-73D2-4A67-88AC-4E9DF4F0F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E7699-CA38-4B3A-88ED-61A020087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89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60B54-C57D-47A9-BFAB-280B5967C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0AFC7-7743-4E65-990E-B6DD66AB0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C9613-B46A-4A3A-859F-5B1F58B9A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3C9E3-FAEB-49AD-9A70-6F441F03D6B9}" type="datetime1">
              <a:rPr lang="en-US" smtClean="0"/>
              <a:t>8/14/19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DAC5-7B00-423F-BB60-E246E34DB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D03A-A829-434F-B701-67CD44DC3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5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5FCE7-06A5-4B9D-AF7C-0397E606D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51E76-3734-4CC2-A861-1FD98DEE98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32B0FD-762F-4EB7-801D-302E71656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07E05A-5109-40A3-80E6-9101C978D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F31DC-BF6C-46C4-AA4F-FB7CA34D7B3A}" type="datetime1">
              <a:rPr lang="en-US" smtClean="0"/>
              <a:t>8/14/19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46D761-C621-4D07-8965-4C8EEF72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21D4F5-8521-49FF-A777-EDF839F9A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97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0687A-B10B-4333-9A00-F214F3FB9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1000B-5AF8-48EE-B90B-6DDB47C55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F3A50C-6A03-44D2-A3D3-7B2AFCA78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63CC4C-465E-44AC-9771-71ED3BD8BB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FF580C-4C21-4837-A885-F55EEE6DC8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E5F385-E683-44F2-B2CB-8A9C779EB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91B37-C918-4D84-AC22-79EB3261AFC1}" type="datetime1">
              <a:rPr lang="en-US" smtClean="0"/>
              <a:t>8/14/19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3EA868-2107-40B1-A4EE-9AC99C634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334F7-7FEF-48E5-AE77-414AC9DCC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58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6F0ED-9D41-4316-906B-8FC00FF70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7004B-567A-4660-903C-BE919620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6482-9C2F-4722-9F63-B1BDA71D7576}" type="datetime1">
              <a:rPr lang="en-US" smtClean="0"/>
              <a:t>8/14/19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D38C2E-711A-4DB1-A867-FDB47C428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3C1B3-A0E8-4A68-B7FE-D94A8DA5F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02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F91D4-E66D-428C-8608-FB46756D8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8CFB0-4B25-4336-ADAB-483FB916DE2C}" type="datetime1">
              <a:rPr lang="en-US" smtClean="0"/>
              <a:t>8/14/19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AEC8FA-7D92-4CFF-8A6A-AD76DD188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B170A-38A2-4A2F-90B6-F198F907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312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EDC1F-ADAD-43BD-BBF1-CE71D8A21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7852C-9699-491B-9911-5728FA22A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420369-2D91-4B83-978D-E0D14AB08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5CD5E5-97D6-4281-BF28-B20347F4D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72D55-29A6-4DBA-9297-C357B8E8843D}" type="datetime1">
              <a:rPr lang="en-US" smtClean="0"/>
              <a:t>8/14/19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00AE7-43B9-48D8-8079-194E44113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C87E2C-7534-4191-A7E8-E9B05087F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8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D0F66-1DA8-4A9E-BF80-5EEF7AC3D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12E63C-011C-406E-B7DF-9DF5F91D5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9C3C75-A862-425E-BE53-22B28F553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FE1C71-E9EF-4E86-9DCE-551E59361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5A30B-A963-4210-B65D-55654A237E1C}" type="datetime1">
              <a:rPr lang="en-US" smtClean="0"/>
              <a:t>8/14/19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D0761-6478-491D-B9A9-45C27043D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A7C89-49C2-4E12-8B1E-8DD1E86AD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628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7FB5B8-7785-40B9-97D1-35C35CC45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F06E7-C8ED-4F22-824A-CA5595502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A2349-BBB1-42CC-9BAC-DADB837BAC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8E870-2451-400C-B1F7-930C7482A77C}" type="datetime1">
              <a:rPr lang="en-US" smtClean="0"/>
              <a:t>8/14/19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5E947-7773-4210-BBDA-2119A2817F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E6DA8-3F89-4BA4-A098-8BEC8812EC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39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>
              <a:lumMod val="75000"/>
            </a:schemeClr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dolab/openconcep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DD0F589-C1D1-4978-890A-48B13D88E0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096" y="5850025"/>
            <a:ext cx="9144000" cy="1655762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b="1" spc="-1" dirty="0">
                <a:solidFill>
                  <a:srgbClr val="000000"/>
                </a:solidFill>
                <a:latin typeface="Helvetica" pitchFamily="2" charset="0"/>
                <a:ea typeface="DejaVu Sans"/>
              </a:rPr>
              <a:t>Ben Brelje </a:t>
            </a:r>
            <a:r>
              <a:rPr lang="en-US" spc="-1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DejaVu Sans"/>
              </a:rPr>
              <a:t>bbrelje@umich.edu</a:t>
            </a:r>
            <a:endParaRPr lang="en-US" spc="-1" dirty="0">
              <a:solidFill>
                <a:schemeClr val="bg1">
                  <a:lumMod val="65000"/>
                </a:schemeClr>
              </a:solidFill>
              <a:latin typeface="Helvetica" pitchFamily="2" charset="0"/>
            </a:endParaRPr>
          </a:p>
          <a:p>
            <a:pPr algn="l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Helvetica" pitchFamily="2" charset="0"/>
                <a:ea typeface="DejaVu Sans"/>
              </a:rPr>
              <a:t>University of Michigan MDOLab</a:t>
            </a:r>
            <a:endParaRPr lang="en-US" spc="-1" dirty="0">
              <a:latin typeface="Helvetica" pitchFamily="2" charset="0"/>
            </a:endParaRPr>
          </a:p>
        </p:txBody>
      </p:sp>
      <p:sp>
        <p:nvSpPr>
          <p:cNvPr id="4" name="AutoShape 2" descr="https://www.nasa.gov/sites/default/files/boeing_sugar_original_full.jpg">
            <a:extLst>
              <a:ext uri="{FF2B5EF4-FFF2-40B4-BE49-F238E27FC236}">
                <a16:creationId xmlns:a16="http://schemas.microsoft.com/office/drawing/2014/main" id="{9B485621-D939-467C-B79C-B699AC9483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30547" y="277914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340129-D2A7-4571-80AE-50A0033F4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110" y="6371980"/>
            <a:ext cx="3796794" cy="3748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00399A-F562-4D15-AFA7-50602D187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18830"/>
            <a:ext cx="5862305" cy="408529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0C07565-692E-46F0-9D95-682CCA9DACD9}"/>
              </a:ext>
            </a:extLst>
          </p:cNvPr>
          <p:cNvSpPr txBox="1">
            <a:spLocks/>
          </p:cNvSpPr>
          <p:nvPr/>
        </p:nvSpPr>
        <p:spPr>
          <a:xfrm>
            <a:off x="273332" y="-3384005"/>
            <a:ext cx="10215891" cy="52655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400">
                <a:ea typeface="+mn-ea"/>
              </a:rPr>
              <a:t>Getting started with</a:t>
            </a:r>
            <a:br>
              <a:rPr lang="en-US" sz="4000">
                <a:ea typeface="+mn-ea"/>
              </a:rPr>
            </a:br>
            <a:r>
              <a:rPr lang="en-US" sz="3600">
                <a:ea typeface="+mn-ea"/>
              </a:rPr>
              <a:t>A tutorial / workshop</a:t>
            </a:r>
            <a:endParaRPr lang="en-US" sz="4000" dirty="0">
              <a:ea typeface="+mn-ea"/>
            </a:endParaRPr>
          </a:p>
        </p:txBody>
      </p:sp>
      <p:sp>
        <p:nvSpPr>
          <p:cNvPr id="14" name="AutoShape 2" descr="https://www.nasa.gov/sites/default/files/boeing_sugar_original_full.jpg">
            <a:extLst>
              <a:ext uri="{FF2B5EF4-FFF2-40B4-BE49-F238E27FC236}">
                <a16:creationId xmlns:a16="http://schemas.microsoft.com/office/drawing/2014/main" id="{D41FC5DD-FA7F-4518-A6D4-DB8DA60575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04170" y="9327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2" descr="OpenMDAO Logo">
            <a:extLst>
              <a:ext uri="{FF2B5EF4-FFF2-40B4-BE49-F238E27FC236}">
                <a16:creationId xmlns:a16="http://schemas.microsoft.com/office/drawing/2014/main" id="{B1F749AE-C748-40D8-BCC1-C054B9F59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426" y="512738"/>
            <a:ext cx="5687872" cy="84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2661B3-E4E5-4E4A-BC17-F241A54EC5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67" y="2027456"/>
            <a:ext cx="5649133" cy="317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21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nice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/>
              <a:t>Units</a:t>
            </a:r>
          </a:p>
          <a:p>
            <a:pPr lvl="1"/>
            <a:r>
              <a:rPr lang="en-US" sz="2800" dirty="0"/>
              <a:t>Conversions</a:t>
            </a:r>
          </a:p>
          <a:p>
            <a:pPr lvl="1"/>
            <a:r>
              <a:rPr lang="en-US" sz="2800" dirty="0"/>
              <a:t>(In)compatibility checks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27797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nice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Units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Conversions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(In)compatibility checks</a:t>
            </a:r>
          </a:p>
          <a:p>
            <a:r>
              <a:rPr lang="en-US" sz="3200" dirty="0"/>
              <a:t>Automatic checks for un-connected inputs</a:t>
            </a:r>
          </a:p>
          <a:p>
            <a:pPr marL="457200" lvl="1" indent="0">
              <a:buNone/>
            </a:pPr>
            <a:endParaRPr lang="en-US" sz="2800" dirty="0"/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68093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nice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Units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Conversions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(In)compatibility checks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Automatic checks for un-connected inputs</a:t>
            </a:r>
          </a:p>
          <a:p>
            <a:r>
              <a:rPr lang="en-US" sz="3200" dirty="0"/>
              <a:t>Interactive N2 diagrams</a:t>
            </a:r>
          </a:p>
          <a:p>
            <a:pPr lvl="1"/>
            <a:endParaRPr lang="en-US" sz="2800" dirty="0"/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90520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nice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Units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Conversions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(In)compatibility checks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Automatic checks for un-connected inputs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Interactive N2 diagrams</a:t>
            </a:r>
          </a:p>
          <a:p>
            <a:r>
              <a:rPr lang="en-US" sz="3200" dirty="0"/>
              <a:t>Models are Python objects (inheritance!)</a:t>
            </a:r>
            <a:endParaRPr lang="en-US" sz="2800" dirty="0"/>
          </a:p>
          <a:p>
            <a:pPr lvl="1"/>
            <a:endParaRPr lang="en-US" sz="2800" dirty="0"/>
          </a:p>
          <a:p>
            <a:endParaRPr lang="en-US" sz="32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41636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best-in-class numerical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/>
              <a:t>Efficient solvers for implicit systems</a:t>
            </a:r>
          </a:p>
          <a:p>
            <a:pPr lvl="1"/>
            <a:r>
              <a:rPr lang="en-US" sz="2800" dirty="0"/>
              <a:t>Newton solver</a:t>
            </a:r>
          </a:p>
          <a:p>
            <a:pPr lvl="1"/>
            <a:r>
              <a:rPr lang="en-US" sz="2800" dirty="0"/>
              <a:t>Nonlinear block Gauss-Seidel</a:t>
            </a:r>
            <a:endParaRPr lang="en-US" sz="3200" dirty="0"/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39979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best-in-class numerical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Efficient solvers for implicit systems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Newton solver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Nonlinear block Gauss-Seidel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200" dirty="0"/>
              <a:t>Derivative computation (for gradient-based opt.)</a:t>
            </a:r>
          </a:p>
          <a:p>
            <a:pPr lvl="1"/>
            <a:r>
              <a:rPr lang="en-US" sz="2800" dirty="0"/>
              <a:t>Forward and reverse analytic</a:t>
            </a:r>
          </a:p>
          <a:p>
            <a:pPr lvl="1"/>
            <a:r>
              <a:rPr lang="en-US" sz="2800" dirty="0"/>
              <a:t>Finite difference or complex step</a:t>
            </a:r>
          </a:p>
          <a:p>
            <a:pPr lvl="1"/>
            <a:r>
              <a:rPr lang="en-US" sz="2800" dirty="0"/>
              <a:t>Mixture of all!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18436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has best-in-class numerical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4938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Efficient solvers for implicit systems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Newton solver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Nonlinear block Gauss-Seidel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Derivative computation (for gradient-based opt.)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Forward and reverse analytic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Finite difference or complex step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Mixture of all!</a:t>
            </a:r>
          </a:p>
          <a:p>
            <a:r>
              <a:rPr lang="en-US" sz="3200" dirty="0"/>
              <a:t>MPI parallelization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77320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architecture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3D2DCC-78ED-45A5-B7A6-6F65AEE42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6" y="1267487"/>
            <a:ext cx="5635867" cy="522538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5867" cy="4351338"/>
          </a:xfrm>
        </p:spPr>
        <p:txBody>
          <a:bodyPr>
            <a:normAutofit/>
          </a:bodyPr>
          <a:lstStyle/>
          <a:p>
            <a:r>
              <a:rPr lang="en-US" sz="3200" b="1" dirty="0"/>
              <a:t>Components</a:t>
            </a:r>
            <a:r>
              <a:rPr lang="en-US" sz="3200" dirty="0"/>
              <a:t> implement the actual model computation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54429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architecture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3D2DCC-78ED-45A5-B7A6-6F65AEE42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6" y="1267487"/>
            <a:ext cx="5635867" cy="522538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5867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Components implement the actual model computation</a:t>
            </a:r>
          </a:p>
          <a:p>
            <a:r>
              <a:rPr lang="en-US" sz="3200" b="1" dirty="0"/>
              <a:t>Groups</a:t>
            </a:r>
            <a:r>
              <a:rPr lang="en-US" sz="3200" dirty="0"/>
              <a:t> organize the model and enable hierarchical solver strategies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51643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architecture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3D2DCC-78ED-45A5-B7A6-6F65AEE42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6" y="1267487"/>
            <a:ext cx="5635867" cy="522538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5867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Components implement the actual model computation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Groups organize the model and enable hierarchical solver strategies</a:t>
            </a:r>
          </a:p>
          <a:p>
            <a:r>
              <a:rPr lang="en-US" sz="3200" b="1" dirty="0"/>
              <a:t>Drivers</a:t>
            </a:r>
            <a:r>
              <a:rPr lang="en-US" sz="3200" dirty="0"/>
              <a:t> iteratively execute the model (optimizers and DOEs)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9742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073056" cy="4351338"/>
          </a:xfrm>
        </p:spPr>
        <p:txBody>
          <a:bodyPr>
            <a:normAutofit/>
          </a:bodyPr>
          <a:lstStyle/>
          <a:p>
            <a:r>
              <a:rPr lang="en-US" sz="3200" b="1" dirty="0"/>
              <a:t>Ben </a:t>
            </a:r>
            <a:r>
              <a:rPr lang="en-US" sz="3200" b="1" dirty="0" err="1"/>
              <a:t>Brelje</a:t>
            </a:r>
            <a:r>
              <a:rPr lang="en-US" sz="3200" b="1" dirty="0"/>
              <a:t>, </a:t>
            </a:r>
            <a:r>
              <a:rPr lang="en-US" sz="3200" dirty="0"/>
              <a:t>PhD candidate at University of Michigan MDO lab</a:t>
            </a:r>
            <a:r>
              <a:rPr lang="en-US" dirty="0"/>
              <a:t> for creating version 0 of this training</a:t>
            </a:r>
            <a:br>
              <a:rPr lang="en-US" dirty="0"/>
            </a:br>
            <a:endParaRPr lang="en-US" sz="3200" dirty="0"/>
          </a:p>
          <a:p>
            <a:r>
              <a:rPr lang="en-US" sz="3200" dirty="0"/>
              <a:t>NASA ARMD’s TTT Project for funding </a:t>
            </a:r>
            <a:r>
              <a:rPr lang="en-US" sz="3200" dirty="0" err="1"/>
              <a:t>OpenMDAO</a:t>
            </a:r>
            <a:r>
              <a:rPr lang="en-US" sz="3200" dirty="0"/>
              <a:t> development since 2008!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8BBD8-3536-4C2D-821A-B9DA84816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547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architecture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3D2DCC-78ED-45A5-B7A6-6F65AEE42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6" y="1267487"/>
            <a:ext cx="5635867" cy="522538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5635867" cy="4751021"/>
          </a:xfrm>
        </p:spPr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Components implement the actual model computation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Groups organize the model and enable hierarchical solver strategies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Drivers iteratively execute the model (optimizers and DOEs)</a:t>
            </a:r>
          </a:p>
          <a:p>
            <a:r>
              <a:rPr lang="en-US" sz="3200" b="1" dirty="0"/>
              <a:t>Problem</a:t>
            </a:r>
            <a:r>
              <a:rPr lang="en-US" sz="3200" dirty="0"/>
              <a:t> is the top-level container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53952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F4E33E-662D-46EB-AC69-B5C1C0C3B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86" y="1816832"/>
            <a:ext cx="4645158" cy="4306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class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5984631" cy="4751021"/>
          </a:xfrm>
        </p:spPr>
        <p:txBody>
          <a:bodyPr>
            <a:normAutofit/>
          </a:bodyPr>
          <a:lstStyle/>
          <a:p>
            <a:r>
              <a:rPr lang="en-US" sz="3200" dirty="0"/>
              <a:t>Used for doing explicit calculations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Inputs </a:t>
            </a:r>
            <a:r>
              <a:rPr lang="en-US" sz="3200" dirty="0">
                <a:sym typeface="Wingdings" panose="05000000000000000000" pitchFamily="2" charset="2"/>
              </a:rPr>
              <a:t> Outputs with no iteration / implicit states</a:t>
            </a:r>
            <a:br>
              <a:rPr lang="en-US" sz="3200" dirty="0">
                <a:sym typeface="Wingdings" panose="05000000000000000000" pitchFamily="2" charset="2"/>
              </a:rPr>
            </a:br>
            <a:endParaRPr lang="en-US" sz="3200" dirty="0">
              <a:sym typeface="Wingdings" panose="05000000000000000000" pitchFamily="2" charset="2"/>
            </a:endParaRPr>
          </a:p>
          <a:p>
            <a:r>
              <a:rPr lang="en-US" sz="3200" dirty="0">
                <a:sym typeface="Wingdings" panose="05000000000000000000" pitchFamily="2" charset="2"/>
              </a:rPr>
              <a:t>Can be as simple as a one-line calculation, or as complex as an adjoint CFD solver</a:t>
            </a:r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6D6716-F17E-491A-8175-4000D7ECBAA6}"/>
              </a:ext>
            </a:extLst>
          </p:cNvPr>
          <p:cNvSpPr/>
          <p:nvPr/>
        </p:nvSpPr>
        <p:spPr>
          <a:xfrm>
            <a:off x="10234247" y="4035669"/>
            <a:ext cx="1222131" cy="844062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292FB5-7145-4B97-A736-A78346AB4CD3}"/>
              </a:ext>
            </a:extLst>
          </p:cNvPr>
          <p:cNvCxnSpPr/>
          <p:nvPr/>
        </p:nvCxnSpPr>
        <p:spPr>
          <a:xfrm>
            <a:off x="5231423" y="1441938"/>
            <a:ext cx="5117123" cy="2750404"/>
          </a:xfrm>
          <a:prstGeom prst="line">
            <a:avLst/>
          </a:prstGeom>
          <a:ln w="38100">
            <a:solidFill>
              <a:srgbClr val="00206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2305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F90A5-212C-4191-AC99-23FD1F029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3DFBD-D870-43D4-AD52-F851CCD730D3}"/>
              </a:ext>
            </a:extLst>
          </p:cNvPr>
          <p:cNvSpPr txBox="1"/>
          <p:nvPr/>
        </p:nvSpPr>
        <p:spPr>
          <a:xfrm>
            <a:off x="5751634" y="1415561"/>
            <a:ext cx="3464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All your model components will subclass OpenMDAO base classes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A5EF18-6AB0-4101-8895-5983C44A5EEA}"/>
              </a:ext>
            </a:extLst>
          </p:cNvPr>
          <p:cNvCxnSpPr>
            <a:cxnSpLocks/>
          </p:cNvCxnSpPr>
          <p:nvPr/>
        </p:nvCxnSpPr>
        <p:spPr>
          <a:xfrm flipH="1">
            <a:off x="4703885" y="1690688"/>
            <a:ext cx="104774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966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F90A5-212C-4191-AC99-23FD1F02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596D75-CD99-4BAC-89A7-B8EE2FC547E5}"/>
              </a:ext>
            </a:extLst>
          </p:cNvPr>
          <p:cNvSpPr txBox="1"/>
          <p:nvPr/>
        </p:nvSpPr>
        <p:spPr>
          <a:xfrm>
            <a:off x="8128489" y="1435785"/>
            <a:ext cx="3606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Define any options / run flags which do not change during evaluation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EDF537-D6A4-4727-93BA-F3B19B09DB2A}"/>
              </a:ext>
            </a:extLst>
          </p:cNvPr>
          <p:cNvCxnSpPr>
            <a:cxnSpLocks/>
          </p:cNvCxnSpPr>
          <p:nvPr/>
        </p:nvCxnSpPr>
        <p:spPr>
          <a:xfrm flipH="1">
            <a:off x="8661888" y="2082116"/>
            <a:ext cx="921729" cy="3456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625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F90A5-212C-4191-AC99-23FD1F02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8329CB-133B-4F6D-83A6-06E132E95C11}"/>
              </a:ext>
            </a:extLst>
          </p:cNvPr>
          <p:cNvSpPr txBox="1"/>
          <p:nvPr/>
        </p:nvSpPr>
        <p:spPr>
          <a:xfrm>
            <a:off x="8946173" y="2037655"/>
            <a:ext cx="34641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Define model inputs, output, and (optionally) partial </a:t>
            </a:r>
            <a:r>
              <a:rPr lang="en-US" b="1" dirty="0" err="1">
                <a:solidFill>
                  <a:srgbClr val="FF0000"/>
                </a:solidFill>
              </a:rPr>
              <a:t>derivs</a:t>
            </a:r>
            <a:r>
              <a:rPr lang="en-US" b="1" dirty="0">
                <a:solidFill>
                  <a:srgbClr val="FF0000"/>
                </a:solidFill>
              </a:rPr>
              <a:t> using the setup() method. Called once before solve / optimization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966CA92-7CB9-4F21-9C7C-BD37CED93BB5}"/>
              </a:ext>
            </a:extLst>
          </p:cNvPr>
          <p:cNvCxnSpPr>
            <a:cxnSpLocks/>
          </p:cNvCxnSpPr>
          <p:nvPr/>
        </p:nvCxnSpPr>
        <p:spPr>
          <a:xfrm flipH="1">
            <a:off x="9215803" y="3229192"/>
            <a:ext cx="921729" cy="3456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630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F90A5-212C-4191-AC99-23FD1F02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9DE7F9-8EBF-4DDA-B428-564B843473BD}"/>
              </a:ext>
            </a:extLst>
          </p:cNvPr>
          <p:cNvSpPr txBox="1"/>
          <p:nvPr/>
        </p:nvSpPr>
        <p:spPr>
          <a:xfrm>
            <a:off x="6757070" y="5292546"/>
            <a:ext cx="4917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Do the actual computation using compute(). Need to fill in values for all your declared outputs by the end of this method. Called every time the model is evaluated</a:t>
            </a:r>
          </a:p>
        </p:txBody>
      </p:sp>
    </p:spTree>
    <p:extLst>
      <p:ext uri="{BB962C8B-B14F-4D97-AF65-F5344CB8AC3E}">
        <p14:creationId xmlns:p14="http://schemas.microsoft.com/office/powerpoint/2010/main" val="2028805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4BBCDC8D-34DF-4E09-ACDA-A952E8E8F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49" y="1602765"/>
            <a:ext cx="9932013" cy="503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ExplicitComponent</a:t>
            </a:r>
            <a:r>
              <a:rPr lang="en-US" dirty="0"/>
              <a:t>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3DFBD-D870-43D4-AD52-F851CCD730D3}"/>
              </a:ext>
            </a:extLst>
          </p:cNvPr>
          <p:cNvSpPr txBox="1"/>
          <p:nvPr/>
        </p:nvSpPr>
        <p:spPr>
          <a:xfrm>
            <a:off x="5751634" y="1415561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Variable name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A5EF18-6AB0-4101-8895-5983C44A5EEA}"/>
              </a:ext>
            </a:extLst>
          </p:cNvPr>
          <p:cNvCxnSpPr>
            <a:cxnSpLocks/>
          </p:cNvCxnSpPr>
          <p:nvPr/>
        </p:nvCxnSpPr>
        <p:spPr>
          <a:xfrm flipH="1">
            <a:off x="3508131" y="1655464"/>
            <a:ext cx="2162907" cy="17735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59CFEFD-B21A-4F1E-96E4-70FD4327572B}"/>
              </a:ext>
            </a:extLst>
          </p:cNvPr>
          <p:cNvSpPr txBox="1"/>
          <p:nvPr/>
        </p:nvSpPr>
        <p:spPr>
          <a:xfrm>
            <a:off x="5565531" y="1843216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Default value (before model runs)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5965A7-A2ED-4573-B62F-DF53492C4A91}"/>
              </a:ext>
            </a:extLst>
          </p:cNvPr>
          <p:cNvCxnSpPr>
            <a:cxnSpLocks/>
          </p:cNvCxnSpPr>
          <p:nvPr/>
        </p:nvCxnSpPr>
        <p:spPr>
          <a:xfrm flipH="1">
            <a:off x="4229100" y="2212548"/>
            <a:ext cx="1441938" cy="12164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F3481C2-0ADA-44FF-9B68-9BE0C0E9107E}"/>
              </a:ext>
            </a:extLst>
          </p:cNvPr>
          <p:cNvSpPr txBox="1"/>
          <p:nvPr/>
        </p:nvSpPr>
        <p:spPr>
          <a:xfrm>
            <a:off x="6440368" y="2118343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Units (need not match upstream)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162958-1B45-415F-88CC-49E5CF038E0A}"/>
              </a:ext>
            </a:extLst>
          </p:cNvPr>
          <p:cNvCxnSpPr>
            <a:cxnSpLocks/>
          </p:cNvCxnSpPr>
          <p:nvPr/>
        </p:nvCxnSpPr>
        <p:spPr>
          <a:xfrm flipH="1">
            <a:off x="5389685" y="2303009"/>
            <a:ext cx="1050683" cy="11963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40FCA7E-E563-4E2C-AF71-8391924ED08A}"/>
              </a:ext>
            </a:extLst>
          </p:cNvPr>
          <p:cNvSpPr txBox="1"/>
          <p:nvPr/>
        </p:nvSpPr>
        <p:spPr>
          <a:xfrm>
            <a:off x="9538187" y="2479923"/>
            <a:ext cx="2637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Human-readable description (optional)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E045ED1-8B33-437C-B997-FA8AABCF5467}"/>
              </a:ext>
            </a:extLst>
          </p:cNvPr>
          <p:cNvCxnSpPr>
            <a:cxnSpLocks/>
          </p:cNvCxnSpPr>
          <p:nvPr/>
        </p:nvCxnSpPr>
        <p:spPr>
          <a:xfrm flipH="1">
            <a:off x="7447085" y="2792731"/>
            <a:ext cx="2091103" cy="6362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1E28A48-2DBB-4EFA-A7AF-DCA5048A9028}"/>
              </a:ext>
            </a:extLst>
          </p:cNvPr>
          <p:cNvSpPr txBox="1"/>
          <p:nvPr/>
        </p:nvSpPr>
        <p:spPr>
          <a:xfrm>
            <a:off x="6575913" y="5233804"/>
            <a:ext cx="3362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Will default to expecting user provided analytic derivatives, but we can specify `</a:t>
            </a:r>
            <a:r>
              <a:rPr lang="en-US" b="1" dirty="0" err="1">
                <a:solidFill>
                  <a:srgbClr val="FF0000"/>
                </a:solidFill>
              </a:rPr>
              <a:t>fd</a:t>
            </a:r>
            <a:r>
              <a:rPr lang="en-US" b="1" dirty="0">
                <a:solidFill>
                  <a:srgbClr val="FF0000"/>
                </a:solidFill>
              </a:rPr>
              <a:t>` later…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B42B91A-1DE7-4186-B292-F9B5DCBA480F}"/>
              </a:ext>
            </a:extLst>
          </p:cNvPr>
          <p:cNvCxnSpPr>
            <a:cxnSpLocks/>
          </p:cNvCxnSpPr>
          <p:nvPr/>
        </p:nvCxnSpPr>
        <p:spPr>
          <a:xfrm flipH="1">
            <a:off x="5125181" y="5556970"/>
            <a:ext cx="145073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A2E6960-16D4-422C-8A02-677EA95AD7A1}"/>
              </a:ext>
            </a:extLst>
          </p:cNvPr>
          <p:cNvCxnSpPr>
            <a:cxnSpLocks/>
          </p:cNvCxnSpPr>
          <p:nvPr/>
        </p:nvCxnSpPr>
        <p:spPr>
          <a:xfrm flipH="1" flipV="1">
            <a:off x="6619692" y="4381463"/>
            <a:ext cx="2709861" cy="2137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FF8C369-17A3-4D2D-9365-EF0DDE01F305}"/>
              </a:ext>
            </a:extLst>
          </p:cNvPr>
          <p:cNvSpPr txBox="1"/>
          <p:nvPr/>
        </p:nvSpPr>
        <p:spPr>
          <a:xfrm>
            <a:off x="9329553" y="4267442"/>
            <a:ext cx="2846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Variable dimension </a:t>
            </a:r>
          </a:p>
          <a:p>
            <a:r>
              <a:rPr lang="en-US" b="1" dirty="0">
                <a:solidFill>
                  <a:srgbClr val="FF0000"/>
                </a:solidFill>
              </a:rPr>
              <a:t>(in this case, a n x 1 vector)</a:t>
            </a:r>
          </a:p>
        </p:txBody>
      </p:sp>
    </p:spTree>
    <p:extLst>
      <p:ext uri="{BB962C8B-B14F-4D97-AF65-F5344CB8AC3E}">
        <p14:creationId xmlns:p14="http://schemas.microsoft.com/office/powerpoint/2010/main" val="15918438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multiple components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23969B3-5D04-41AC-ACDA-638DD32A8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833" y="2368481"/>
            <a:ext cx="4645158" cy="4306836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011BF5F0-FF2B-484C-BAC2-1CDFE9CF9E92}"/>
              </a:ext>
            </a:extLst>
          </p:cNvPr>
          <p:cNvSpPr/>
          <p:nvPr/>
        </p:nvSpPr>
        <p:spPr>
          <a:xfrm>
            <a:off x="7543801" y="4548796"/>
            <a:ext cx="1222131" cy="844062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D9A41E1-63B9-49E2-B7C8-3FE9B9C425CC}"/>
              </a:ext>
            </a:extLst>
          </p:cNvPr>
          <p:cNvCxnSpPr>
            <a:cxnSpLocks/>
          </p:cNvCxnSpPr>
          <p:nvPr/>
        </p:nvCxnSpPr>
        <p:spPr>
          <a:xfrm>
            <a:off x="6822831" y="1465142"/>
            <a:ext cx="835269" cy="3240327"/>
          </a:xfrm>
          <a:prstGeom prst="line">
            <a:avLst/>
          </a:prstGeom>
          <a:ln w="38100">
            <a:solidFill>
              <a:srgbClr val="00206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5DCE5C8-78AD-40E2-B598-F9AF241E3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5984631" cy="4751021"/>
          </a:xfrm>
        </p:spPr>
        <p:txBody>
          <a:bodyPr>
            <a:normAutofit/>
          </a:bodyPr>
          <a:lstStyle/>
          <a:p>
            <a:r>
              <a:rPr lang="en-US" sz="3200" dirty="0"/>
              <a:t>Combine components into a Group to build models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Groups can hold other Groups, forming a hierarchy</a:t>
            </a:r>
          </a:p>
          <a:p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98785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multiple components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3DFBD-D870-43D4-AD52-F851CCD730D3}"/>
              </a:ext>
            </a:extLst>
          </p:cNvPr>
          <p:cNvSpPr txBox="1"/>
          <p:nvPr/>
        </p:nvSpPr>
        <p:spPr>
          <a:xfrm>
            <a:off x="5751633" y="1415561"/>
            <a:ext cx="4851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Define a model by </a:t>
            </a:r>
            <a:r>
              <a:rPr lang="en-US" b="1" dirty="0" err="1">
                <a:solidFill>
                  <a:srgbClr val="FF0000"/>
                </a:solidFill>
              </a:rPr>
              <a:t>subclassing</a:t>
            </a:r>
            <a:r>
              <a:rPr lang="en-US" b="1" dirty="0">
                <a:solidFill>
                  <a:srgbClr val="FF0000"/>
                </a:solidFill>
              </a:rPr>
              <a:t> Group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A5EF18-6AB0-4101-8895-5983C44A5EEA}"/>
              </a:ext>
            </a:extLst>
          </p:cNvPr>
          <p:cNvCxnSpPr>
            <a:cxnSpLocks/>
          </p:cNvCxnSpPr>
          <p:nvPr/>
        </p:nvCxnSpPr>
        <p:spPr>
          <a:xfrm flipH="1" flipV="1">
            <a:off x="3113942" y="1600227"/>
            <a:ext cx="2557097" cy="552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317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multiple components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9CFEFD-B21A-4F1E-96E4-70FD4327572B}"/>
              </a:ext>
            </a:extLst>
          </p:cNvPr>
          <p:cNvSpPr txBox="1"/>
          <p:nvPr/>
        </p:nvSpPr>
        <p:spPr>
          <a:xfrm>
            <a:off x="6242536" y="2305319"/>
            <a:ext cx="4569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Include components using the </a:t>
            </a:r>
            <a:r>
              <a:rPr lang="en-US" b="1" dirty="0" err="1">
                <a:solidFill>
                  <a:srgbClr val="FF0000"/>
                </a:solidFill>
              </a:rPr>
              <a:t>add_subsystem</a:t>
            </a:r>
            <a:r>
              <a:rPr lang="en-US" b="1" dirty="0">
                <a:solidFill>
                  <a:srgbClr val="FF0000"/>
                </a:solidFill>
              </a:rPr>
              <a:t>(&lt;name&gt;, &lt;component&gt;) method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E045ED1-8B33-437C-B997-FA8AABCF5467}"/>
              </a:ext>
            </a:extLst>
          </p:cNvPr>
          <p:cNvCxnSpPr>
            <a:cxnSpLocks/>
          </p:cNvCxnSpPr>
          <p:nvPr/>
        </p:nvCxnSpPr>
        <p:spPr>
          <a:xfrm flipH="1" flipV="1">
            <a:off x="3692769" y="2417884"/>
            <a:ext cx="2549769" cy="2193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5C26F46-BB94-4B30-8192-4F0DFC887A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84"/>
          <a:stretch/>
        </p:blipFill>
        <p:spPr>
          <a:xfrm>
            <a:off x="4167598" y="4886253"/>
            <a:ext cx="8024402" cy="1325563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E97284B2-1666-4F23-9FEC-64BF15C99B9C}"/>
              </a:ext>
            </a:extLst>
          </p:cNvPr>
          <p:cNvSpPr/>
          <p:nvPr/>
        </p:nvSpPr>
        <p:spPr>
          <a:xfrm>
            <a:off x="3508131" y="3139643"/>
            <a:ext cx="2655277" cy="844062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5E2673B-93A2-4A76-A34F-5DDD39C12D41}"/>
              </a:ext>
            </a:extLst>
          </p:cNvPr>
          <p:cNvCxnSpPr>
            <a:cxnSpLocks/>
          </p:cNvCxnSpPr>
          <p:nvPr/>
        </p:nvCxnSpPr>
        <p:spPr>
          <a:xfrm>
            <a:off x="6163408" y="3561674"/>
            <a:ext cx="650630" cy="1256511"/>
          </a:xfrm>
          <a:prstGeom prst="line">
            <a:avLst/>
          </a:prstGeom>
          <a:ln w="38100">
            <a:solidFill>
              <a:srgbClr val="00206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E9B2633-18FE-4FDD-9AC1-0E8098BC1E07}"/>
              </a:ext>
            </a:extLst>
          </p:cNvPr>
          <p:cNvSpPr txBox="1"/>
          <p:nvPr/>
        </p:nvSpPr>
        <p:spPr>
          <a:xfrm>
            <a:off x="7041173" y="3983705"/>
            <a:ext cx="4176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Python note:</a:t>
            </a:r>
          </a:p>
          <a:p>
            <a:r>
              <a:rPr lang="en-US" b="1" dirty="0">
                <a:solidFill>
                  <a:srgbClr val="002060"/>
                </a:solidFill>
              </a:rPr>
              <a:t>These are </a:t>
            </a:r>
            <a:r>
              <a:rPr lang="en-US" b="1" i="1" dirty="0">
                <a:solidFill>
                  <a:srgbClr val="002060"/>
                </a:solidFill>
              </a:rPr>
              <a:t>instances </a:t>
            </a:r>
            <a:r>
              <a:rPr lang="en-US" b="1" dirty="0">
                <a:solidFill>
                  <a:srgbClr val="002060"/>
                </a:solidFill>
              </a:rPr>
              <a:t>of a component class</a:t>
            </a:r>
          </a:p>
        </p:txBody>
      </p:sp>
    </p:spTree>
    <p:extLst>
      <p:ext uri="{BB962C8B-B14F-4D97-AF65-F5344CB8AC3E}">
        <p14:creationId xmlns:p14="http://schemas.microsoft.com/office/powerpoint/2010/main" val="995071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is an open-source framework for efficient MDAO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972041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Developed and supported a team at NASA Glenn since 2010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Apache 2.0 license is very permissive (no “copyleft”)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Fast enough for high-fidelity, expensive problems but easy enough for cheap conceptual models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Can be used as a framework, </a:t>
            </a:r>
            <a:br>
              <a:rPr lang="en-US" sz="3200" dirty="0"/>
            </a:br>
            <a:r>
              <a:rPr lang="en-US" sz="3200" dirty="0"/>
              <a:t>or a low level library for building stand alone codes</a:t>
            </a:r>
          </a:p>
        </p:txBody>
      </p:sp>
    </p:spTree>
    <p:extLst>
      <p:ext uri="{BB962C8B-B14F-4D97-AF65-F5344CB8AC3E}">
        <p14:creationId xmlns:p14="http://schemas.microsoft.com/office/powerpoint/2010/main" val="1958363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multiple components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0FCA7E-E563-4E2C-AF71-8391924ED08A}"/>
              </a:ext>
            </a:extLst>
          </p:cNvPr>
          <p:cNvSpPr txBox="1"/>
          <p:nvPr/>
        </p:nvSpPr>
        <p:spPr>
          <a:xfrm>
            <a:off x="6425711" y="3035172"/>
            <a:ext cx="5338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Your  custom components can be defined in the same .</a:t>
            </a:r>
            <a:r>
              <a:rPr lang="en-US" b="1" dirty="0" err="1">
                <a:solidFill>
                  <a:srgbClr val="FF0000"/>
                </a:solidFill>
              </a:rPr>
              <a:t>py</a:t>
            </a:r>
            <a:r>
              <a:rPr lang="en-US" b="1" dirty="0">
                <a:solidFill>
                  <a:srgbClr val="FF0000"/>
                </a:solidFill>
              </a:rPr>
              <a:t> file, or imported from a package for modularity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A2E6960-16D4-422C-8A02-677EA95AD7A1}"/>
              </a:ext>
            </a:extLst>
          </p:cNvPr>
          <p:cNvCxnSpPr>
            <a:cxnSpLocks/>
          </p:cNvCxnSpPr>
          <p:nvPr/>
        </p:nvCxnSpPr>
        <p:spPr>
          <a:xfrm flipH="1">
            <a:off x="4985238" y="3337194"/>
            <a:ext cx="1362810" cy="1348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FF8C369-17A3-4D2D-9365-EF0DDE01F305}"/>
              </a:ext>
            </a:extLst>
          </p:cNvPr>
          <p:cNvSpPr txBox="1"/>
          <p:nvPr/>
        </p:nvSpPr>
        <p:spPr>
          <a:xfrm>
            <a:off x="6139228" y="3836712"/>
            <a:ext cx="3629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Specify flags/options now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904C91-459D-4DF9-8549-A63F52EFFA2B}"/>
              </a:ext>
            </a:extLst>
          </p:cNvPr>
          <p:cNvCxnSpPr>
            <a:cxnSpLocks/>
          </p:cNvCxnSpPr>
          <p:nvPr/>
        </p:nvCxnSpPr>
        <p:spPr>
          <a:xfrm flipH="1" flipV="1">
            <a:off x="5512778" y="3780693"/>
            <a:ext cx="583222" cy="2747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382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multiple components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E28A48-2DBB-4EFA-A7AF-DCA5048A9028}"/>
              </a:ext>
            </a:extLst>
          </p:cNvPr>
          <p:cNvSpPr txBox="1"/>
          <p:nvPr/>
        </p:nvSpPr>
        <p:spPr>
          <a:xfrm>
            <a:off x="6372958" y="4560154"/>
            <a:ext cx="3362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Connect parameters using the connect(&lt;from&gt;, &lt;to&gt;) method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B42B91A-1DE7-4186-B292-F9B5DCBA480F}"/>
              </a:ext>
            </a:extLst>
          </p:cNvPr>
          <p:cNvCxnSpPr>
            <a:cxnSpLocks/>
          </p:cNvCxnSpPr>
          <p:nvPr/>
        </p:nvCxnSpPr>
        <p:spPr>
          <a:xfrm flipH="1" flipV="1">
            <a:off x="5090747" y="4572000"/>
            <a:ext cx="1257301" cy="2747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389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multiple components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E28A48-2DBB-4EFA-A7AF-DCA5048A9028}"/>
              </a:ext>
            </a:extLst>
          </p:cNvPr>
          <p:cNvSpPr txBox="1"/>
          <p:nvPr/>
        </p:nvSpPr>
        <p:spPr>
          <a:xfrm>
            <a:off x="6372958" y="4560154"/>
            <a:ext cx="4212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Note the namespace / address string:</a:t>
            </a:r>
          </a:p>
          <a:p>
            <a:r>
              <a:rPr lang="en-US" b="1" i="1" dirty="0" err="1">
                <a:solidFill>
                  <a:srgbClr val="FF0000"/>
                </a:solidFill>
              </a:rPr>
              <a:t>component_name.variable</a:t>
            </a:r>
            <a:endParaRPr lang="en-US" b="1" i="1" dirty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B42B91A-1DE7-4186-B292-F9B5DCBA480F}"/>
              </a:ext>
            </a:extLst>
          </p:cNvPr>
          <p:cNvCxnSpPr>
            <a:cxnSpLocks/>
          </p:cNvCxnSpPr>
          <p:nvPr/>
        </p:nvCxnSpPr>
        <p:spPr>
          <a:xfrm flipH="1" flipV="1">
            <a:off x="4941277" y="4651131"/>
            <a:ext cx="1406773" cy="1956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3D4903-5A85-4EC3-BD0D-E42BFA3A5783}"/>
              </a:ext>
            </a:extLst>
          </p:cNvPr>
          <p:cNvCxnSpPr>
            <a:cxnSpLocks/>
          </p:cNvCxnSpPr>
          <p:nvPr/>
        </p:nvCxnSpPr>
        <p:spPr>
          <a:xfrm flipH="1">
            <a:off x="2400300" y="5037992"/>
            <a:ext cx="3947749" cy="13255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1440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B658-CB60-491B-A5B7-49968851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1483335"/>
            <a:ext cx="7162800" cy="521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multiple components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F61357-86B4-4819-8717-6AEC2AFDA5B1}"/>
              </a:ext>
            </a:extLst>
          </p:cNvPr>
          <p:cNvSpPr txBox="1"/>
          <p:nvPr/>
        </p:nvSpPr>
        <p:spPr>
          <a:xfrm>
            <a:off x="3567846" y="5442439"/>
            <a:ext cx="5118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When you run an MDA/MDO problem, you will add one top-level Group instance to the problem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A8F3B0-B99C-4F07-B48D-88B713B06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810" y="1932476"/>
            <a:ext cx="3524904" cy="326817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3591BEEE-E716-4015-A80E-2332B8A87784}"/>
              </a:ext>
            </a:extLst>
          </p:cNvPr>
          <p:cNvSpPr/>
          <p:nvPr/>
        </p:nvSpPr>
        <p:spPr>
          <a:xfrm>
            <a:off x="9082454" y="3059723"/>
            <a:ext cx="1635370" cy="57229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52FFD18-9AAF-4BC3-8647-19D61212F9FF}"/>
              </a:ext>
            </a:extLst>
          </p:cNvPr>
          <p:cNvCxnSpPr>
            <a:cxnSpLocks/>
          </p:cNvCxnSpPr>
          <p:nvPr/>
        </p:nvCxnSpPr>
        <p:spPr>
          <a:xfrm flipH="1">
            <a:off x="3279531" y="3429000"/>
            <a:ext cx="5864469" cy="2013438"/>
          </a:xfrm>
          <a:prstGeom prst="line">
            <a:avLst/>
          </a:prstGeom>
          <a:ln w="38100">
            <a:solidFill>
              <a:srgbClr val="00206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C6CFEC71-1B6D-4925-80E1-6C2A94430212}"/>
              </a:ext>
            </a:extLst>
          </p:cNvPr>
          <p:cNvSpPr/>
          <p:nvPr/>
        </p:nvSpPr>
        <p:spPr>
          <a:xfrm>
            <a:off x="1" y="5442438"/>
            <a:ext cx="3567846" cy="527539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228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way to connect…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29B7E49-A81A-473E-8C13-E93705D44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10881946" cy="4751021"/>
          </a:xfrm>
        </p:spPr>
        <p:txBody>
          <a:bodyPr>
            <a:normAutofit/>
          </a:bodyPr>
          <a:lstStyle/>
          <a:p>
            <a:r>
              <a:rPr lang="en-US" sz="3200" dirty="0"/>
              <a:t>If parameters are widely used among many components, writing many connect() statements can be tedious</a:t>
            </a:r>
          </a:p>
          <a:p>
            <a:r>
              <a:rPr lang="en-US" sz="3200" dirty="0"/>
              <a:t>Variable </a:t>
            </a:r>
            <a:r>
              <a:rPr lang="en-US" sz="3200" i="1" dirty="0"/>
              <a:t>promotion</a:t>
            </a:r>
            <a:r>
              <a:rPr lang="en-US" sz="3200" dirty="0"/>
              <a:t> is another way to make connections</a:t>
            </a:r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9C80ED-E7BD-4DF6-AF86-CBFD47B36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79" y="3508131"/>
            <a:ext cx="10977667" cy="276078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A325EC4-E273-4341-9186-5E3649F8524F}"/>
              </a:ext>
            </a:extLst>
          </p:cNvPr>
          <p:cNvSpPr/>
          <p:nvPr/>
        </p:nvSpPr>
        <p:spPr>
          <a:xfrm>
            <a:off x="5899639" y="5521569"/>
            <a:ext cx="5662246" cy="527539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817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29B7E49-A81A-473E-8C13-E93705D44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10881946" cy="1928691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/>
              <a:t>Creates an alias for the variable one level up in the namespace </a:t>
            </a:r>
          </a:p>
          <a:p>
            <a:pPr lvl="1"/>
            <a:r>
              <a:rPr lang="en-US" sz="2800" dirty="0"/>
              <a:t>(</a:t>
            </a:r>
            <a:r>
              <a:rPr lang="en-US" sz="2800" i="1" dirty="0" err="1"/>
              <a:t>atmos.h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i="1" dirty="0">
                <a:sym typeface="Wingdings" panose="05000000000000000000" pitchFamily="2" charset="2"/>
              </a:rPr>
              <a:t>h</a:t>
            </a:r>
            <a:r>
              <a:rPr lang="en-US" sz="2800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sz="2800" dirty="0">
                <a:sym typeface="Wingdings" panose="05000000000000000000" pitchFamily="2" charset="2"/>
              </a:rPr>
              <a:t>(</a:t>
            </a:r>
            <a:r>
              <a:rPr lang="en-US" sz="2800" i="1" dirty="0" err="1">
                <a:sym typeface="Wingdings" panose="05000000000000000000" pitchFamily="2" charset="2"/>
              </a:rPr>
              <a:t>lift.rho</a:t>
            </a:r>
            <a:r>
              <a:rPr lang="en-US" sz="2800" i="1" dirty="0">
                <a:sym typeface="Wingdings" panose="05000000000000000000" pitchFamily="2" charset="2"/>
              </a:rPr>
              <a:t>  rho)</a:t>
            </a:r>
            <a:endParaRPr lang="en-US" sz="2800" dirty="0"/>
          </a:p>
          <a:p>
            <a:r>
              <a:rPr lang="en-US" sz="3200" dirty="0"/>
              <a:t>Automatically connects any matching I/O variable names</a:t>
            </a:r>
          </a:p>
          <a:p>
            <a:r>
              <a:rPr lang="en-US" sz="3200" dirty="0"/>
              <a:t>Promote variables with wildcard (e.g. </a:t>
            </a:r>
            <a:r>
              <a:rPr lang="en-US" sz="3200" dirty="0">
                <a:solidFill>
                  <a:srgbClr val="002060"/>
                </a:solidFill>
              </a:rPr>
              <a:t>*_in</a:t>
            </a:r>
            <a:r>
              <a:rPr lang="en-US" sz="3200" dirty="0"/>
              <a:t> or just </a:t>
            </a:r>
            <a:r>
              <a:rPr lang="en-US" sz="3200" dirty="0">
                <a:solidFill>
                  <a:srgbClr val="002060"/>
                </a:solidFill>
              </a:rPr>
              <a:t>*</a:t>
            </a:r>
            <a:r>
              <a:rPr lang="en-US" sz="3200" dirty="0"/>
              <a:t>)</a:t>
            </a:r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9C80ED-E7BD-4DF6-AF86-CBFD47B36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08" y="4075952"/>
            <a:ext cx="10410092" cy="261804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44DB366-FE73-4B59-BE99-DBD48A675BE5}"/>
              </a:ext>
            </a:extLst>
          </p:cNvPr>
          <p:cNvSpPr/>
          <p:nvPr/>
        </p:nvSpPr>
        <p:spPr>
          <a:xfrm>
            <a:off x="5908431" y="5786863"/>
            <a:ext cx="5445369" cy="907134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686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60FEEE-5200-4692-B52A-B9D969203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41" y="1690688"/>
            <a:ext cx="9572625" cy="443865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FA91A8A-D13E-4F9C-A718-BF5E4133F741}"/>
              </a:ext>
            </a:extLst>
          </p:cNvPr>
          <p:cNvSpPr/>
          <p:nvPr/>
        </p:nvSpPr>
        <p:spPr>
          <a:xfrm>
            <a:off x="7130194" y="2145387"/>
            <a:ext cx="2919046" cy="72402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0FC6B86-409E-4579-8A92-890A08A8BAE3}"/>
              </a:ext>
            </a:extLst>
          </p:cNvPr>
          <p:cNvSpPr/>
          <p:nvPr/>
        </p:nvSpPr>
        <p:spPr>
          <a:xfrm>
            <a:off x="714741" y="5190393"/>
            <a:ext cx="2919046" cy="72402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56DB04-C68C-4622-B15F-270061A920F4}"/>
              </a:ext>
            </a:extLst>
          </p:cNvPr>
          <p:cNvCxnSpPr>
            <a:cxnSpLocks/>
          </p:cNvCxnSpPr>
          <p:nvPr/>
        </p:nvCxnSpPr>
        <p:spPr>
          <a:xfrm>
            <a:off x="8730762" y="2869407"/>
            <a:ext cx="125655" cy="850046"/>
          </a:xfrm>
          <a:prstGeom prst="line">
            <a:avLst/>
          </a:prstGeom>
          <a:ln w="38100">
            <a:solidFill>
              <a:srgbClr val="00206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5237F08A-40F8-42F5-AAC3-C550076BB127}"/>
              </a:ext>
            </a:extLst>
          </p:cNvPr>
          <p:cNvSpPr/>
          <p:nvPr/>
        </p:nvSpPr>
        <p:spPr>
          <a:xfrm>
            <a:off x="7396894" y="3719453"/>
            <a:ext cx="2919046" cy="38112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7FAE7B-1156-45BF-82A6-EECCBE2786A9}"/>
              </a:ext>
            </a:extLst>
          </p:cNvPr>
          <p:cNvSpPr txBox="1"/>
          <p:nvPr/>
        </p:nvSpPr>
        <p:spPr>
          <a:xfrm>
            <a:off x="8856417" y="2869407"/>
            <a:ext cx="3362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Input/output connection established automatically</a:t>
            </a:r>
          </a:p>
        </p:txBody>
      </p:sp>
    </p:spTree>
    <p:extLst>
      <p:ext uri="{BB962C8B-B14F-4D97-AF65-F5344CB8AC3E}">
        <p14:creationId xmlns:p14="http://schemas.microsoft.com/office/powerpoint/2010/main" val="3728805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A777E1-BC3F-4C65-A2B5-34811125C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32" y="2330021"/>
            <a:ext cx="10421565" cy="32267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A91A8A-D13E-4F9C-A718-BF5E4133F741}"/>
              </a:ext>
            </a:extLst>
          </p:cNvPr>
          <p:cNvSpPr/>
          <p:nvPr/>
        </p:nvSpPr>
        <p:spPr>
          <a:xfrm>
            <a:off x="6871437" y="3719453"/>
            <a:ext cx="2919046" cy="72402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237F08A-40F8-42F5-AAC3-C550076BB127}"/>
              </a:ext>
            </a:extLst>
          </p:cNvPr>
          <p:cNvSpPr/>
          <p:nvPr/>
        </p:nvSpPr>
        <p:spPr>
          <a:xfrm>
            <a:off x="6790225" y="2954697"/>
            <a:ext cx="3857260" cy="614979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7FAE7B-1156-45BF-82A6-EECCBE2786A9}"/>
              </a:ext>
            </a:extLst>
          </p:cNvPr>
          <p:cNvSpPr txBox="1"/>
          <p:nvPr/>
        </p:nvSpPr>
        <p:spPr>
          <a:xfrm>
            <a:off x="7702063" y="1999527"/>
            <a:ext cx="4379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Multiple promoted outputs with same name: </a:t>
            </a:r>
            <a:r>
              <a:rPr lang="en-US" b="1" i="1" dirty="0">
                <a:solidFill>
                  <a:srgbClr val="FF0000"/>
                </a:solidFill>
              </a:rPr>
              <a:t>not </a:t>
            </a:r>
            <a:r>
              <a:rPr lang="en-US" b="1" dirty="0">
                <a:solidFill>
                  <a:srgbClr val="FF0000"/>
                </a:solidFill>
              </a:rPr>
              <a:t>allowed (will raise an exception)</a:t>
            </a:r>
          </a:p>
        </p:txBody>
      </p:sp>
    </p:spTree>
    <p:extLst>
      <p:ext uri="{BB962C8B-B14F-4D97-AF65-F5344CB8AC3E}">
        <p14:creationId xmlns:p14="http://schemas.microsoft.com/office/powerpoint/2010/main" val="2796129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A777E1-BC3F-4C65-A2B5-34811125C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32" y="2330021"/>
            <a:ext cx="10421565" cy="32267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A91A8A-D13E-4F9C-A718-BF5E4133F741}"/>
              </a:ext>
            </a:extLst>
          </p:cNvPr>
          <p:cNvSpPr/>
          <p:nvPr/>
        </p:nvSpPr>
        <p:spPr>
          <a:xfrm>
            <a:off x="7922351" y="4835769"/>
            <a:ext cx="2919046" cy="917758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7FAE7B-1156-45BF-82A6-EECCBE2786A9}"/>
              </a:ext>
            </a:extLst>
          </p:cNvPr>
          <p:cNvSpPr txBox="1"/>
          <p:nvPr/>
        </p:nvSpPr>
        <p:spPr>
          <a:xfrm>
            <a:off x="7192315" y="5846544"/>
            <a:ext cx="4379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Multiple promoted inputs with identical name: </a:t>
            </a:r>
            <a:r>
              <a:rPr lang="en-US" b="1" i="1" dirty="0">
                <a:solidFill>
                  <a:srgbClr val="FF0000"/>
                </a:solidFill>
              </a:rPr>
              <a:t>OK</a:t>
            </a:r>
            <a:r>
              <a:rPr lang="en-US" b="1" dirty="0">
                <a:solidFill>
                  <a:srgbClr val="FF0000"/>
                </a:solidFill>
              </a:rPr>
              <a:t> and </a:t>
            </a:r>
            <a:r>
              <a:rPr lang="en-US" b="1" i="1" dirty="0">
                <a:solidFill>
                  <a:srgbClr val="FF0000"/>
                </a:solidFill>
              </a:rPr>
              <a:t>encouraged </a:t>
            </a:r>
          </a:p>
          <a:p>
            <a:r>
              <a:rPr lang="en-US" b="1" dirty="0">
                <a:solidFill>
                  <a:srgbClr val="FF0000"/>
                </a:solidFill>
              </a:rPr>
              <a:t>(all connections automatically made)</a:t>
            </a:r>
          </a:p>
        </p:txBody>
      </p:sp>
    </p:spTree>
    <p:extLst>
      <p:ext uri="{BB962C8B-B14F-4D97-AF65-F5344CB8AC3E}">
        <p14:creationId xmlns:p14="http://schemas.microsoft.com/office/powerpoint/2010/main" val="2733860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variable promotion do?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7FAE7B-1156-45BF-82A6-EECCBE2786A9}"/>
              </a:ext>
            </a:extLst>
          </p:cNvPr>
          <p:cNvSpPr txBox="1"/>
          <p:nvPr/>
        </p:nvSpPr>
        <p:spPr>
          <a:xfrm>
            <a:off x="7192315" y="5846544"/>
            <a:ext cx="4379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Mixing promotion with connect statements:</a:t>
            </a:r>
          </a:p>
          <a:p>
            <a:r>
              <a:rPr lang="en-US" b="1" dirty="0">
                <a:solidFill>
                  <a:srgbClr val="FF0000"/>
                </a:solidFill>
              </a:rPr>
              <a:t>allowed / appropriate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3B30BF-B4F6-4AD1-8542-6ECD40E14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783704"/>
            <a:ext cx="10777970" cy="284984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37BAC5-D70B-4DF3-8E9D-234D663CB212}"/>
              </a:ext>
            </a:extLst>
          </p:cNvPr>
          <p:cNvCxnSpPr>
            <a:cxnSpLocks/>
          </p:cNvCxnSpPr>
          <p:nvPr/>
        </p:nvCxnSpPr>
        <p:spPr>
          <a:xfrm flipH="1" flipV="1">
            <a:off x="5076124" y="4628749"/>
            <a:ext cx="1992891" cy="12177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39BE71-94D9-4920-B062-AE6D7545D260}"/>
              </a:ext>
            </a:extLst>
          </p:cNvPr>
          <p:cNvCxnSpPr>
            <a:cxnSpLocks/>
          </p:cNvCxnSpPr>
          <p:nvPr/>
        </p:nvCxnSpPr>
        <p:spPr>
          <a:xfrm flipV="1">
            <a:off x="8484577" y="4448908"/>
            <a:ext cx="677008" cy="13188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391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is a reasonable choice for a wide array of MDAO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1392" cy="4351338"/>
          </a:xfrm>
        </p:spPr>
        <p:txBody>
          <a:bodyPr>
            <a:normAutofit/>
          </a:bodyPr>
          <a:lstStyle/>
          <a:p>
            <a:r>
              <a:rPr lang="en-US" sz="3200" dirty="0"/>
              <a:t>High-fidelity aeropropulsive optimization with RANS and CEA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2A3CC-5ECE-412E-81CB-F0992CEAEAF9}"/>
              </a:ext>
            </a:extLst>
          </p:cNvPr>
          <p:cNvSpPr txBox="1"/>
          <p:nvPr/>
        </p:nvSpPr>
        <p:spPr>
          <a:xfrm>
            <a:off x="6319315" y="4881972"/>
            <a:ext cx="48797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Gray et al, </a:t>
            </a:r>
            <a:r>
              <a:rPr lang="en-US" sz="1400" i="1" dirty="0"/>
              <a:t>Aeropropulsive Design Optimization of a Turboelectric Boundary Layer Ingestion Propulsion System, </a:t>
            </a:r>
            <a:r>
              <a:rPr lang="en-US" sz="1400" dirty="0"/>
              <a:t>AIAA/ISSMO Multidisciplinary Analysis and Optimization Conf., 2018</a:t>
            </a:r>
            <a:endParaRPr lang="en-US" sz="14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73494E-C8E3-DC40-A128-A9A838933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592" y="1825625"/>
            <a:ext cx="5063473" cy="284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02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680C-C455-C54D-92DA-6019BC6DF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0: Implementing simple explicit calculations (Breguet Range)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283EE-29CF-1347-AF50-A371A83C6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Install </a:t>
            </a:r>
            <a:r>
              <a:rPr lang="en-US" dirty="0" err="1"/>
              <a:t>OpenMDAO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/>
              <a:t>Step 2: write your first component </a:t>
            </a:r>
            <a:br>
              <a:rPr lang="en-US" dirty="0"/>
            </a:br>
            <a:endParaRPr lang="en-US" dirty="0"/>
          </a:p>
          <a:p>
            <a:r>
              <a:rPr lang="en-US" dirty="0"/>
              <a:t>Step 3: world domination!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8C5B9-38BC-4544-8F58-547CEB5AF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4771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0.a: Install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10881946" cy="4751021"/>
          </a:xfrm>
        </p:spPr>
        <p:txBody>
          <a:bodyPr>
            <a:normAutofit/>
          </a:bodyPr>
          <a:lstStyle/>
          <a:p>
            <a:r>
              <a:rPr lang="en-US" sz="3200" dirty="0"/>
              <a:t>Open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en-US" sz="3200" i="1" dirty="0"/>
              <a:t> </a:t>
            </a:r>
            <a:r>
              <a:rPr lang="en-US" sz="3200" dirty="0"/>
              <a:t>prompt</a:t>
            </a:r>
          </a:p>
          <a:p>
            <a:r>
              <a:rPr lang="en-US" dirty="0">
                <a:latin typeface="Helvetica" pitchFamily="2" charset="0"/>
                <a:cs typeface="Courier New" panose="02070309020205020404" pitchFamily="49" charset="0"/>
              </a:rPr>
              <a:t>Internet install</a:t>
            </a:r>
            <a:r>
              <a:rPr lang="en-US" sz="3200" dirty="0">
                <a:latin typeface="Helvetica" pitchFamily="2" charset="0"/>
                <a:cs typeface="Courier New" panose="02070309020205020404" pitchFamily="49" charset="0"/>
              </a:rPr>
              <a:t>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openmdao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Local Install: </a:t>
            </a:r>
          </a:p>
          <a:p>
            <a:pPr lvl="1"/>
            <a:r>
              <a:rPr lang="en-US" dirty="0"/>
              <a:t>cd to wherever </a:t>
            </a:r>
            <a:r>
              <a:rPr lang="en-US" dirty="0" err="1"/>
              <a:t>OpenMDAO</a:t>
            </a:r>
            <a:r>
              <a:rPr lang="en-US" dirty="0"/>
              <a:t> is downloaded: </a:t>
            </a:r>
            <a:br>
              <a:rPr lang="en-US" dirty="0"/>
            </a:br>
            <a:r>
              <a:rPr lang="en-US" dirty="0"/>
              <a:t>`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.</a:t>
            </a:r>
            <a:r>
              <a:rPr lang="en-US" dirty="0">
                <a:latin typeface="Helvetica" pitchFamily="2" charset="0"/>
                <a:cs typeface="Courier New" panose="02070309020205020404" pitchFamily="49" charset="0"/>
              </a:rPr>
              <a:t>`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(note the period)</a:t>
            </a:r>
          </a:p>
          <a:p>
            <a:pPr lvl="1"/>
            <a:r>
              <a:rPr lang="en-US" dirty="0"/>
              <a:t>This installs from local source files, not </a:t>
            </a:r>
            <a:r>
              <a:rPr lang="en-US" dirty="0" err="1"/>
              <a:t>PyPI</a:t>
            </a:r>
            <a:endParaRPr lang="en-US" dirty="0"/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cd ../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openmdao_course_files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paraboloid.py</a:t>
            </a:r>
          </a:p>
          <a:p>
            <a:pPr lvl="1"/>
            <a:r>
              <a:rPr lang="en-US" dirty="0"/>
              <a:t>If this works without error, your installation should be all set</a:t>
            </a:r>
          </a:p>
        </p:txBody>
      </p:sp>
    </p:spTree>
    <p:extLst>
      <p:ext uri="{BB962C8B-B14F-4D97-AF65-F5344CB8AC3E}">
        <p14:creationId xmlns:p14="http://schemas.microsoft.com/office/powerpoint/2010/main" val="17404193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0.b: Aircraft Range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6832"/>
            <a:ext cx="11198469" cy="4751021"/>
          </a:xfrm>
        </p:spPr>
        <p:txBody>
          <a:bodyPr>
            <a:normAutofit/>
          </a:bodyPr>
          <a:lstStyle/>
          <a:p>
            <a:r>
              <a:rPr lang="en-US" sz="3200" dirty="0"/>
              <a:t>Open </a:t>
            </a:r>
            <a:r>
              <a:rPr lang="en-US" sz="3200" i="1" dirty="0"/>
              <a:t>lab_0_template.py </a:t>
            </a:r>
            <a:r>
              <a:rPr lang="en-US" sz="3200" dirty="0"/>
              <a:t>in a text editor or IDE and rename lab_0.py</a:t>
            </a:r>
            <a:br>
              <a:rPr lang="en-US" sz="3200" dirty="0"/>
            </a:br>
            <a:endParaRPr lang="en-US" sz="3200" i="1" dirty="0"/>
          </a:p>
          <a:p>
            <a:r>
              <a:rPr lang="en-US" sz="3200" dirty="0"/>
              <a:t>The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BreguetRange</a:t>
            </a:r>
            <a:r>
              <a:rPr lang="en-US" sz="3200" dirty="0"/>
              <a:t> component implements the electric Breguet equation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Your goal is to compute the maximum range of an airplane given a certain payload</a:t>
            </a: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FFE00A-E313-4219-A068-54B6C4A43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719" y="3932175"/>
            <a:ext cx="4426595" cy="113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5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0.b: Aircraft Range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6832"/>
            <a:ext cx="11198469" cy="4751021"/>
          </a:xfrm>
        </p:spPr>
        <p:txBody>
          <a:bodyPr>
            <a:normAutofit/>
          </a:bodyPr>
          <a:lstStyle/>
          <a:p>
            <a:r>
              <a:rPr lang="en-US" sz="3200" dirty="0"/>
              <a:t>Complete the TODOs in the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BatteryWeight</a:t>
            </a:r>
            <a:r>
              <a:rPr lang="en-US" sz="3200" dirty="0"/>
              <a:t> component</a:t>
            </a:r>
          </a:p>
          <a:p>
            <a:r>
              <a:rPr lang="en-US" sz="3200" dirty="0"/>
              <a:t>Complete the TODOs in the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ElecRangeGroup</a:t>
            </a:r>
            <a:r>
              <a:rPr lang="en-US" sz="3200" dirty="0"/>
              <a:t> definition by connecting the two components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cd </a:t>
            </a:r>
            <a:r>
              <a:rPr lang="en-US" sz="3200" dirty="0"/>
              <a:t>into project folder to check and run the model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openmdao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check lab_0.py       </a:t>
            </a:r>
            <a:r>
              <a:rPr lang="en-US" sz="2800" dirty="0">
                <a:solidFill>
                  <a:srgbClr val="002060"/>
                </a:solidFill>
              </a:rPr>
              <a:t>(checks for errors)</a:t>
            </a:r>
          </a:p>
          <a:p>
            <a:pPr lvl="1"/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openmdao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n2 lab_0.py </a:t>
            </a:r>
            <a:r>
              <a:rPr lang="en-US" sz="2800" dirty="0">
                <a:solidFill>
                  <a:srgbClr val="002060"/>
                </a:solidFill>
              </a:rPr>
              <a:t>(creates an N2 diagram in browser)</a:t>
            </a:r>
          </a:p>
          <a:p>
            <a:pPr lvl="1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python lab_0.py               </a:t>
            </a:r>
            <a:r>
              <a:rPr lang="en-US" sz="2800" dirty="0">
                <a:solidFill>
                  <a:srgbClr val="002060"/>
                </a:solidFill>
              </a:rPr>
              <a:t>(runs the model)</a:t>
            </a:r>
          </a:p>
          <a:p>
            <a:r>
              <a:rPr lang="en-US" sz="3200" dirty="0"/>
              <a:t>Answer key in the </a:t>
            </a:r>
            <a:r>
              <a:rPr lang="en-US" sz="3200" i="1" dirty="0"/>
              <a:t>lab_0_solution.py </a:t>
            </a:r>
            <a:r>
              <a:rPr lang="en-US" sz="3200" dirty="0"/>
              <a:t>file (don’t cheat!)</a:t>
            </a:r>
          </a:p>
        </p:txBody>
      </p:sp>
    </p:spTree>
    <p:extLst>
      <p:ext uri="{BB962C8B-B14F-4D97-AF65-F5344CB8AC3E}">
        <p14:creationId xmlns:p14="http://schemas.microsoft.com/office/powerpoint/2010/main" val="2392769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0.b: Aircraft Range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81070"/>
            <a:ext cx="11198469" cy="5086783"/>
          </a:xfrm>
        </p:spPr>
        <p:txBody>
          <a:bodyPr>
            <a:normAutofit/>
          </a:bodyPr>
          <a:lstStyle/>
          <a:p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openmdao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n2 lab_0.py</a:t>
            </a:r>
          </a:p>
          <a:p>
            <a:r>
              <a:rPr lang="en-US" sz="3200" dirty="0">
                <a:latin typeface="Helvetica" pitchFamily="2" charset="0"/>
                <a:cs typeface="Courier New" panose="02070309020205020404" pitchFamily="49" charset="0"/>
              </a:rPr>
              <a:t>If you forgot any connections, you’ll see some red</a:t>
            </a:r>
          </a:p>
          <a:p>
            <a:pPr marL="0" indent="0">
              <a:buNone/>
            </a:pPr>
            <a:b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44A15-2FAD-404C-8E15-F6B6CAA44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2806633"/>
            <a:ext cx="6089681" cy="38557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02AC00-8CE4-EB48-B34E-0FF073408FE2}"/>
              </a:ext>
            </a:extLst>
          </p:cNvPr>
          <p:cNvSpPr txBox="1"/>
          <p:nvPr/>
        </p:nvSpPr>
        <p:spPr>
          <a:xfrm>
            <a:off x="7328079" y="3116687"/>
            <a:ext cx="43659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" pitchFamily="2" charset="0"/>
              </a:rPr>
              <a:t>All the red boxes represent unconnected inputs to components. </a:t>
            </a:r>
            <a:br>
              <a:rPr lang="en-US" sz="2400" dirty="0">
                <a:latin typeface="Helvetica" pitchFamily="2" charset="0"/>
              </a:rPr>
            </a:br>
            <a:br>
              <a:rPr lang="en-US" sz="2400" dirty="0">
                <a:latin typeface="Helvetica" pitchFamily="2" charset="0"/>
              </a:rPr>
            </a:br>
            <a:r>
              <a:rPr lang="en-US" sz="2400" dirty="0">
                <a:latin typeface="Helvetica" pitchFamily="2" charset="0"/>
              </a:rPr>
              <a:t>Use explicit connection or variable promotion to get rid of all the red</a:t>
            </a:r>
          </a:p>
        </p:txBody>
      </p:sp>
    </p:spTree>
    <p:extLst>
      <p:ext uri="{BB962C8B-B14F-4D97-AF65-F5344CB8AC3E}">
        <p14:creationId xmlns:p14="http://schemas.microsoft.com/office/powerpoint/2010/main" val="4263444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0.b: Aircraft Range</a:t>
            </a:r>
            <a:endParaRPr 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AB6BCEF-6969-42E3-B8B1-72A2AFCF8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83" y="1690688"/>
            <a:ext cx="6545008" cy="4182691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753D6D-9586-4629-BD69-B48F18FD86D8}"/>
              </a:ext>
            </a:extLst>
          </p:cNvPr>
          <p:cNvSpPr txBox="1"/>
          <p:nvPr/>
        </p:nvSpPr>
        <p:spPr>
          <a:xfrm>
            <a:off x="1201877" y="6037438"/>
            <a:ext cx="4379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N2 diagram is upper-triangular:</a:t>
            </a:r>
          </a:p>
          <a:p>
            <a:r>
              <a:rPr lang="en-US" b="1" dirty="0">
                <a:solidFill>
                  <a:srgbClr val="FF0000"/>
                </a:solidFill>
              </a:rPr>
              <a:t>Pure explicit computation (feed-forward)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BF5142-AC6F-944C-96B4-83CC743773A8}"/>
              </a:ext>
            </a:extLst>
          </p:cNvPr>
          <p:cNvSpPr txBox="1"/>
          <p:nvPr/>
        </p:nvSpPr>
        <p:spPr>
          <a:xfrm>
            <a:off x="7031865" y="1690688"/>
            <a:ext cx="448080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It should look like this!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b="1" dirty="0">
                <a:latin typeface="Helvetica" pitchFamily="2" charset="0"/>
              </a:rPr>
              <a:t>This diagram is interactive:  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Right click on the components/groups to collapse and expand them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Click on any black colored square to trace connections between components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8089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Lab 0 summary: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132474-1991-4E69-A356-92AE1FD2C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i="1" dirty="0"/>
              <a:t>Everything we just did we can do faster in Excel. </a:t>
            </a:r>
            <a:br>
              <a:rPr lang="en-US" sz="3200" i="1" dirty="0"/>
            </a:br>
            <a:endParaRPr lang="en-US" sz="3200" i="1" dirty="0"/>
          </a:p>
          <a:p>
            <a:pPr marL="0" indent="0">
              <a:buNone/>
            </a:pPr>
            <a:r>
              <a:rPr lang="en-US" sz="3200" dirty="0"/>
              <a:t>This is a tutorial so the models are </a:t>
            </a:r>
            <a:br>
              <a:rPr lang="en-US" sz="3200" dirty="0"/>
            </a:br>
            <a:r>
              <a:rPr lang="en-US" sz="3200" dirty="0"/>
              <a:t>extremely simple and cheap, but … </a:t>
            </a:r>
            <a:br>
              <a:rPr lang="en-US" sz="3200" dirty="0"/>
            </a:br>
            <a:endParaRPr lang="en-US" sz="3200" dirty="0"/>
          </a:p>
          <a:p>
            <a:r>
              <a:rPr lang="en-US" sz="2400" dirty="0"/>
              <a:t>Real-world models have hierarchies of dozens or hundreds of logical components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Real-world models often lack a closed form solution and require some kind of </a:t>
            </a:r>
            <a:r>
              <a:rPr lang="en-US" sz="2400" i="1" dirty="0"/>
              <a:t>solver </a:t>
            </a:r>
            <a:r>
              <a:rPr lang="en-US" sz="2400" dirty="0"/>
              <a:t>or iteration strategy</a:t>
            </a:r>
          </a:p>
        </p:txBody>
      </p:sp>
    </p:spTree>
    <p:extLst>
      <p:ext uri="{BB962C8B-B14F-4D97-AF65-F5344CB8AC3E}">
        <p14:creationId xmlns:p14="http://schemas.microsoft.com/office/powerpoint/2010/main" val="2515215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44DC2-C1BB-C14E-98D6-1DB8C5D0B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solvers with implicit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03BC6-4A40-AE4A-80BB-B84636320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Gradient-free solver: Nonlinear Block Gauss-Seidel </a:t>
            </a:r>
            <a:br>
              <a:rPr lang="en-US" dirty="0"/>
            </a:br>
            <a:r>
              <a:rPr lang="en-US" dirty="0"/>
              <a:t>(i.e. Fixed point iteration) </a:t>
            </a:r>
            <a:br>
              <a:rPr lang="en-US" dirty="0"/>
            </a:br>
            <a:endParaRPr lang="en-US" dirty="0"/>
          </a:p>
          <a:p>
            <a:r>
              <a:rPr lang="en-US" dirty="0"/>
              <a:t>Gradient-based solver: Newton’s Method</a:t>
            </a:r>
            <a:br>
              <a:rPr lang="en-US" dirty="0"/>
            </a:br>
            <a:endParaRPr lang="en-US" dirty="0"/>
          </a:p>
          <a:p>
            <a:r>
              <a:rPr lang="en-US" dirty="0"/>
              <a:t>Lab 1: Simple aircraft sizing and experimenting with different solver 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D8D44-5752-6541-B48D-71113CDF4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7951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OpenMDAO Nonlinear Solvers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132474-1991-4E69-A356-92AE1FD2C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When a circular dependency is detected, OpenMDAO needs a solver to converge the problem</a:t>
            </a:r>
          </a:p>
          <a:p>
            <a:r>
              <a:rPr lang="en-US" sz="3200" dirty="0"/>
              <a:t>Choice #2: </a:t>
            </a:r>
            <a:r>
              <a:rPr lang="en-US" sz="3200" dirty="0" err="1"/>
              <a:t>NonlinearBlockGS</a:t>
            </a:r>
            <a:r>
              <a:rPr lang="en-US" sz="3200" dirty="0"/>
              <a:t>()</a:t>
            </a:r>
          </a:p>
          <a:p>
            <a:r>
              <a:rPr lang="en-US" sz="3200" dirty="0"/>
              <a:t>Choice #1: </a:t>
            </a:r>
            <a:r>
              <a:rPr lang="en-US" sz="3200" dirty="0" err="1"/>
              <a:t>NewtonSolver</a:t>
            </a:r>
            <a:r>
              <a:rPr lang="en-US" sz="3200" dirty="0"/>
              <a:t>()</a:t>
            </a:r>
          </a:p>
          <a:p>
            <a:r>
              <a:rPr lang="en-US" sz="3200" dirty="0"/>
              <a:t>Choice #3: </a:t>
            </a:r>
            <a:r>
              <a:rPr lang="en-US" sz="3200" dirty="0" err="1"/>
              <a:t>BroydenSolver</a:t>
            </a:r>
            <a:r>
              <a:rPr lang="en-US" sz="3200" dirty="0"/>
              <a:t>()</a:t>
            </a:r>
          </a:p>
          <a:p>
            <a:r>
              <a:rPr lang="en-US" sz="3200" dirty="0"/>
              <a:t>Choice #4: </a:t>
            </a:r>
            <a:r>
              <a:rPr lang="en-US" sz="3200" dirty="0" err="1"/>
              <a:t>NonlinearBlockJac</a:t>
            </a:r>
            <a:r>
              <a:rPr lang="en-US" sz="32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327648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Check out the docs for more info!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1D6845-8F21-8C49-BC91-56FD151E2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021" y="1690688"/>
            <a:ext cx="6012238" cy="492780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D67BA0-F38A-FE4B-A763-6F30DB231677}"/>
              </a:ext>
            </a:extLst>
          </p:cNvPr>
          <p:cNvSpPr txBox="1"/>
          <p:nvPr/>
        </p:nvSpPr>
        <p:spPr>
          <a:xfrm>
            <a:off x="476518" y="2060620"/>
            <a:ext cx="529321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Look at the docs for </a:t>
            </a:r>
            <a:r>
              <a:rPr lang="en-US" sz="3200" dirty="0" err="1"/>
              <a:t>OpenMDAO’s</a:t>
            </a:r>
            <a:r>
              <a:rPr lang="en-US" sz="3200" dirty="0"/>
              <a:t> standard library: </a:t>
            </a:r>
          </a:p>
          <a:p>
            <a:endParaRPr lang="en-US" sz="3200" dirty="0"/>
          </a:p>
          <a:p>
            <a:r>
              <a:rPr lang="en-US" sz="3200" dirty="0"/>
              <a:t>Lots of details on all the different solvers! </a:t>
            </a:r>
          </a:p>
          <a:p>
            <a:endParaRPr lang="en-US" sz="3200" dirty="0"/>
          </a:p>
          <a:p>
            <a:r>
              <a:rPr lang="en-US" sz="3200" dirty="0"/>
              <a:t>Also look sections for surrogates and helpful general purpose components!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D228CA-C82D-5A41-A995-A515607F7D24}"/>
              </a:ext>
            </a:extLst>
          </p:cNvPr>
          <p:cNvCxnSpPr/>
          <p:nvPr/>
        </p:nvCxnSpPr>
        <p:spPr>
          <a:xfrm>
            <a:off x="3734873" y="4250028"/>
            <a:ext cx="3309871" cy="19060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410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is a reasonable choice for a wide array of MDAO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1392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High-fidelity aeropropulsive optimization with RANS and CEA</a:t>
            </a:r>
          </a:p>
          <a:p>
            <a:r>
              <a:rPr lang="en-US" sz="3200" dirty="0"/>
              <a:t>Medium-fidelity aerostructural optimization (VLM/beam)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2A3CC-5ECE-412E-81CB-F0992CEAEAF9}"/>
              </a:ext>
            </a:extLst>
          </p:cNvPr>
          <p:cNvSpPr txBox="1"/>
          <p:nvPr/>
        </p:nvSpPr>
        <p:spPr>
          <a:xfrm>
            <a:off x="6770076" y="4985238"/>
            <a:ext cx="4879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Chauhan and Martins. </a:t>
            </a:r>
            <a:r>
              <a:rPr lang="en-US" sz="1400" i="1" dirty="0"/>
              <a:t>Low-Fidelity Aerostructural Optimization of Aircraft Wings with a Simplified </a:t>
            </a:r>
            <a:r>
              <a:rPr lang="en-US" sz="1400" i="1" dirty="0" err="1"/>
              <a:t>Wingbox</a:t>
            </a:r>
            <a:r>
              <a:rPr lang="en-US" sz="1400" i="1" dirty="0"/>
              <a:t> Model Using </a:t>
            </a:r>
            <a:r>
              <a:rPr lang="en-US" sz="1400" i="1" dirty="0" err="1"/>
              <a:t>OpenAeroStruct</a:t>
            </a:r>
            <a:r>
              <a:rPr lang="en-US" sz="1400" i="1" dirty="0"/>
              <a:t>.</a:t>
            </a:r>
            <a:r>
              <a:rPr lang="en-US" sz="1400" dirty="0"/>
              <a:t> Proc. of the 6th International Conference on Engineering Optimization, 2018</a:t>
            </a:r>
            <a:endParaRPr lang="en-US" sz="14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55A459-9AD0-431A-AE10-C7EEEAC87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712" y="1824098"/>
            <a:ext cx="4536088" cy="302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231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Check out the docs for more info!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1D6845-8F21-8C49-BC91-56FD151E2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021" y="1690688"/>
            <a:ext cx="6012238" cy="492780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D67BA0-F38A-FE4B-A763-6F30DB231677}"/>
              </a:ext>
            </a:extLst>
          </p:cNvPr>
          <p:cNvSpPr txBox="1"/>
          <p:nvPr/>
        </p:nvSpPr>
        <p:spPr>
          <a:xfrm>
            <a:off x="476518" y="2060620"/>
            <a:ext cx="529321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Look at the docs for </a:t>
            </a:r>
            <a:r>
              <a:rPr lang="en-US" sz="3200" dirty="0" err="1"/>
              <a:t>OpenMDAO’s</a:t>
            </a:r>
            <a:r>
              <a:rPr lang="en-US" sz="3200" dirty="0"/>
              <a:t> standard library: </a:t>
            </a:r>
          </a:p>
          <a:p>
            <a:endParaRPr lang="en-US" sz="3200" dirty="0"/>
          </a:p>
          <a:p>
            <a:r>
              <a:rPr lang="en-US" sz="3200" dirty="0"/>
              <a:t>Lots of details on all the different solvers! </a:t>
            </a:r>
          </a:p>
          <a:p>
            <a:endParaRPr lang="en-US" sz="3200" dirty="0"/>
          </a:p>
          <a:p>
            <a:r>
              <a:rPr lang="en-US" sz="3200" dirty="0"/>
              <a:t>Also see sections for surrogates and helpful general purpose components!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D228CA-C82D-5A41-A995-A515607F7D24}"/>
              </a:ext>
            </a:extLst>
          </p:cNvPr>
          <p:cNvCxnSpPr>
            <a:cxnSpLocks/>
          </p:cNvCxnSpPr>
          <p:nvPr/>
        </p:nvCxnSpPr>
        <p:spPr>
          <a:xfrm flipV="1">
            <a:off x="5742940" y="5754657"/>
            <a:ext cx="1316672" cy="737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161149-F55E-7A49-98A1-B8726FA1324A}"/>
              </a:ext>
            </a:extLst>
          </p:cNvPr>
          <p:cNvCxnSpPr>
            <a:cxnSpLocks/>
          </p:cNvCxnSpPr>
          <p:nvPr/>
        </p:nvCxnSpPr>
        <p:spPr>
          <a:xfrm>
            <a:off x="5742940" y="5828371"/>
            <a:ext cx="1316672" cy="6511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281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950" y="365125"/>
            <a:ext cx="11412381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 (Gradient Free)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6E92F1-F59E-4DF4-8322-7016F2CD4947}"/>
              </a:ext>
            </a:extLst>
          </p:cNvPr>
          <p:cNvSpPr/>
          <p:nvPr/>
        </p:nvSpPr>
        <p:spPr>
          <a:xfrm>
            <a:off x="2651978" y="2258343"/>
            <a:ext cx="1345223" cy="1219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D97862-FBEC-4AC0-A09E-4A55CB566B89}"/>
              </a:ext>
            </a:extLst>
          </p:cNvPr>
          <p:cNvSpPr/>
          <p:nvPr/>
        </p:nvSpPr>
        <p:spPr>
          <a:xfrm>
            <a:off x="2047739" y="2254349"/>
            <a:ext cx="278422" cy="26025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E740E-FA38-42B8-9D7B-B731997C6411}"/>
              </a:ext>
            </a:extLst>
          </p:cNvPr>
          <p:cNvSpPr txBox="1"/>
          <p:nvPr/>
        </p:nvSpPr>
        <p:spPr>
          <a:xfrm>
            <a:off x="459951" y="3493326"/>
            <a:ext cx="1625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Inputs</a:t>
            </a:r>
          </a:p>
          <a:p>
            <a:r>
              <a:rPr lang="en-US" dirty="0">
                <a:solidFill>
                  <a:srgbClr val="FF0000"/>
                </a:solidFill>
              </a:rPr>
              <a:t>Initial guess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0A32B1-AA43-41F3-884E-4166A4D18DDD}"/>
              </a:ext>
            </a:extLst>
          </p:cNvPr>
          <p:cNvSpPr/>
          <p:nvPr/>
        </p:nvSpPr>
        <p:spPr>
          <a:xfrm>
            <a:off x="4035805" y="3477915"/>
            <a:ext cx="1345223" cy="1219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F9445B-91D0-42F6-A427-793B16CEC9A6}"/>
              </a:ext>
            </a:extLst>
          </p:cNvPr>
          <p:cNvSpPr/>
          <p:nvPr/>
        </p:nvSpPr>
        <p:spPr>
          <a:xfrm>
            <a:off x="5381028" y="4701481"/>
            <a:ext cx="1345223" cy="1219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0327FD-8435-484E-9453-24F19BBE9808}"/>
              </a:ext>
            </a:extLst>
          </p:cNvPr>
          <p:cNvSpPr txBox="1"/>
          <p:nvPr/>
        </p:nvSpPr>
        <p:spPr>
          <a:xfrm>
            <a:off x="2829198" y="262234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64EAF5-C98A-4099-BE9B-D2115701BD6E}"/>
              </a:ext>
            </a:extLst>
          </p:cNvPr>
          <p:cNvSpPr txBox="1"/>
          <p:nvPr/>
        </p:nvSpPr>
        <p:spPr>
          <a:xfrm>
            <a:off x="4274385" y="388206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DE4912-C590-42D7-B69C-10367650E1E3}"/>
              </a:ext>
            </a:extLst>
          </p:cNvPr>
          <p:cNvSpPr txBox="1"/>
          <p:nvPr/>
        </p:nvSpPr>
        <p:spPr>
          <a:xfrm>
            <a:off x="5636875" y="5126601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4906F68-93D7-4F5F-9187-D05C3D466DF9}"/>
              </a:ext>
            </a:extLst>
          </p:cNvPr>
          <p:cNvSpPr/>
          <p:nvPr/>
        </p:nvSpPr>
        <p:spPr>
          <a:xfrm>
            <a:off x="2055065" y="2620592"/>
            <a:ext cx="278422" cy="3956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2518817-40F4-44B0-B592-5F858A974A44}"/>
              </a:ext>
            </a:extLst>
          </p:cNvPr>
          <p:cNvSpPr/>
          <p:nvPr/>
        </p:nvSpPr>
        <p:spPr>
          <a:xfrm>
            <a:off x="2055065" y="3078261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172121-4BE9-4DFC-9866-CB0B02C4C962}"/>
              </a:ext>
            </a:extLst>
          </p:cNvPr>
          <p:cNvSpPr txBox="1"/>
          <p:nvPr/>
        </p:nvSpPr>
        <p:spPr>
          <a:xfrm>
            <a:off x="4340289" y="1350562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Outputs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C24F60EF-A6F9-45EF-A9E0-16E2830E117E}"/>
              </a:ext>
            </a:extLst>
          </p:cNvPr>
          <p:cNvCxnSpPr>
            <a:stCxn id="32" idx="1"/>
            <a:endCxn id="39" idx="1"/>
          </p:cNvCxnSpPr>
          <p:nvPr/>
        </p:nvCxnSpPr>
        <p:spPr>
          <a:xfrm rot="10800000">
            <a:off x="2055066" y="3259297"/>
            <a:ext cx="3325963" cy="2051971"/>
          </a:xfrm>
          <a:prstGeom prst="bentConnector3">
            <a:avLst>
              <a:gd name="adj1" fmla="val 106873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1BEAC94-723A-42AB-B772-25BA823B711C}"/>
              </a:ext>
            </a:extLst>
          </p:cNvPr>
          <p:cNvSpPr txBox="1"/>
          <p:nvPr/>
        </p:nvSpPr>
        <p:spPr>
          <a:xfrm>
            <a:off x="2905194" y="4988101"/>
            <a:ext cx="1625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Cycle connection</a:t>
            </a:r>
          </a:p>
        </p:txBody>
      </p:sp>
    </p:spTree>
    <p:extLst>
      <p:ext uri="{BB962C8B-B14F-4D97-AF65-F5344CB8AC3E}">
        <p14:creationId xmlns:p14="http://schemas.microsoft.com/office/powerpoint/2010/main" val="2182067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6E92F1-F59E-4DF4-8322-7016F2CD4947}"/>
              </a:ext>
            </a:extLst>
          </p:cNvPr>
          <p:cNvSpPr/>
          <p:nvPr/>
        </p:nvSpPr>
        <p:spPr>
          <a:xfrm>
            <a:off x="2651978" y="2258343"/>
            <a:ext cx="1345223" cy="121957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D97862-FBEC-4AC0-A09E-4A55CB566B89}"/>
              </a:ext>
            </a:extLst>
          </p:cNvPr>
          <p:cNvSpPr/>
          <p:nvPr/>
        </p:nvSpPr>
        <p:spPr>
          <a:xfrm>
            <a:off x="2047739" y="2254349"/>
            <a:ext cx="271095" cy="3042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E740E-FA38-42B8-9D7B-B731997C6411}"/>
              </a:ext>
            </a:extLst>
          </p:cNvPr>
          <p:cNvSpPr txBox="1"/>
          <p:nvPr/>
        </p:nvSpPr>
        <p:spPr>
          <a:xfrm>
            <a:off x="459951" y="3493326"/>
            <a:ext cx="1625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Inputs</a:t>
            </a:r>
          </a:p>
          <a:p>
            <a:r>
              <a:rPr lang="en-US" dirty="0">
                <a:solidFill>
                  <a:srgbClr val="FF0000"/>
                </a:solidFill>
              </a:rPr>
              <a:t>Initial guess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0A32B1-AA43-41F3-884E-4166A4D18DDD}"/>
              </a:ext>
            </a:extLst>
          </p:cNvPr>
          <p:cNvSpPr/>
          <p:nvPr/>
        </p:nvSpPr>
        <p:spPr>
          <a:xfrm>
            <a:off x="4035805" y="3477915"/>
            <a:ext cx="1345223" cy="1219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F9445B-91D0-42F6-A427-793B16CEC9A6}"/>
              </a:ext>
            </a:extLst>
          </p:cNvPr>
          <p:cNvSpPr/>
          <p:nvPr/>
        </p:nvSpPr>
        <p:spPr>
          <a:xfrm>
            <a:off x="5381028" y="4701481"/>
            <a:ext cx="1345223" cy="1219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0327FD-8435-484E-9453-24F19BBE9808}"/>
              </a:ext>
            </a:extLst>
          </p:cNvPr>
          <p:cNvSpPr txBox="1"/>
          <p:nvPr/>
        </p:nvSpPr>
        <p:spPr>
          <a:xfrm>
            <a:off x="2829198" y="262234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64EAF5-C98A-4099-BE9B-D2115701BD6E}"/>
              </a:ext>
            </a:extLst>
          </p:cNvPr>
          <p:cNvSpPr txBox="1"/>
          <p:nvPr/>
        </p:nvSpPr>
        <p:spPr>
          <a:xfrm>
            <a:off x="4274385" y="388206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DE4912-C590-42D7-B69C-10367650E1E3}"/>
              </a:ext>
            </a:extLst>
          </p:cNvPr>
          <p:cNvSpPr txBox="1"/>
          <p:nvPr/>
        </p:nvSpPr>
        <p:spPr>
          <a:xfrm>
            <a:off x="5636875" y="5126601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4906F68-93D7-4F5F-9187-D05C3D466DF9}"/>
              </a:ext>
            </a:extLst>
          </p:cNvPr>
          <p:cNvSpPr/>
          <p:nvPr/>
        </p:nvSpPr>
        <p:spPr>
          <a:xfrm>
            <a:off x="2055065" y="2620592"/>
            <a:ext cx="278422" cy="3956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2518817-40F4-44B0-B592-5F858A974A44}"/>
              </a:ext>
            </a:extLst>
          </p:cNvPr>
          <p:cNvSpPr/>
          <p:nvPr/>
        </p:nvSpPr>
        <p:spPr>
          <a:xfrm>
            <a:off x="2055065" y="3078261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172121-4BE9-4DFC-9866-CB0B02C4C962}"/>
              </a:ext>
            </a:extLst>
          </p:cNvPr>
          <p:cNvSpPr txBox="1"/>
          <p:nvPr/>
        </p:nvSpPr>
        <p:spPr>
          <a:xfrm>
            <a:off x="4340289" y="1350562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Outputs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BE93A-0EEA-4886-A0E2-AB78BA0E756B}"/>
              </a:ext>
            </a:extLst>
          </p:cNvPr>
          <p:cNvSpPr/>
          <p:nvPr/>
        </p:nvSpPr>
        <p:spPr>
          <a:xfrm rot="5400000">
            <a:off x="2693650" y="1867976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9522B2-AD76-454A-9617-564573290A40}"/>
              </a:ext>
            </a:extLst>
          </p:cNvPr>
          <p:cNvSpPr txBox="1"/>
          <p:nvPr/>
        </p:nvSpPr>
        <p:spPr>
          <a:xfrm>
            <a:off x="4174421" y="2535150"/>
            <a:ext cx="3088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Evaluate Model 1 using initial guess inputs </a:t>
            </a:r>
          </a:p>
        </p:txBody>
      </p:sp>
    </p:spTree>
    <p:extLst>
      <p:ext uri="{BB962C8B-B14F-4D97-AF65-F5344CB8AC3E}">
        <p14:creationId xmlns:p14="http://schemas.microsoft.com/office/powerpoint/2010/main" val="35924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6E92F1-F59E-4DF4-8322-7016F2CD4947}"/>
              </a:ext>
            </a:extLst>
          </p:cNvPr>
          <p:cNvSpPr/>
          <p:nvPr/>
        </p:nvSpPr>
        <p:spPr>
          <a:xfrm>
            <a:off x="2651978" y="2258343"/>
            <a:ext cx="1345223" cy="121957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D97862-FBEC-4AC0-A09E-4A55CB566B89}"/>
              </a:ext>
            </a:extLst>
          </p:cNvPr>
          <p:cNvSpPr/>
          <p:nvPr/>
        </p:nvSpPr>
        <p:spPr>
          <a:xfrm>
            <a:off x="2047739" y="2254349"/>
            <a:ext cx="271095" cy="3042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E740E-FA38-42B8-9D7B-B731997C6411}"/>
              </a:ext>
            </a:extLst>
          </p:cNvPr>
          <p:cNvSpPr txBox="1"/>
          <p:nvPr/>
        </p:nvSpPr>
        <p:spPr>
          <a:xfrm>
            <a:off x="459951" y="3493326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0A32B1-AA43-41F3-884E-4166A4D18DDD}"/>
              </a:ext>
            </a:extLst>
          </p:cNvPr>
          <p:cNvSpPr/>
          <p:nvPr/>
        </p:nvSpPr>
        <p:spPr>
          <a:xfrm>
            <a:off x="4035805" y="3477915"/>
            <a:ext cx="1345223" cy="12195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F9445B-91D0-42F6-A427-793B16CEC9A6}"/>
              </a:ext>
            </a:extLst>
          </p:cNvPr>
          <p:cNvSpPr/>
          <p:nvPr/>
        </p:nvSpPr>
        <p:spPr>
          <a:xfrm>
            <a:off x="5381028" y="4701481"/>
            <a:ext cx="1345223" cy="1219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0327FD-8435-484E-9453-24F19BBE9808}"/>
              </a:ext>
            </a:extLst>
          </p:cNvPr>
          <p:cNvSpPr txBox="1"/>
          <p:nvPr/>
        </p:nvSpPr>
        <p:spPr>
          <a:xfrm>
            <a:off x="2829198" y="262234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64EAF5-C98A-4099-BE9B-D2115701BD6E}"/>
              </a:ext>
            </a:extLst>
          </p:cNvPr>
          <p:cNvSpPr txBox="1"/>
          <p:nvPr/>
        </p:nvSpPr>
        <p:spPr>
          <a:xfrm>
            <a:off x="4274385" y="388206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DE4912-C590-42D7-B69C-10367650E1E3}"/>
              </a:ext>
            </a:extLst>
          </p:cNvPr>
          <p:cNvSpPr txBox="1"/>
          <p:nvPr/>
        </p:nvSpPr>
        <p:spPr>
          <a:xfrm>
            <a:off x="5636875" y="5126601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4906F68-93D7-4F5F-9187-D05C3D466DF9}"/>
              </a:ext>
            </a:extLst>
          </p:cNvPr>
          <p:cNvSpPr/>
          <p:nvPr/>
        </p:nvSpPr>
        <p:spPr>
          <a:xfrm>
            <a:off x="2055065" y="2620592"/>
            <a:ext cx="278422" cy="3956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2518817-40F4-44B0-B592-5F858A974A44}"/>
              </a:ext>
            </a:extLst>
          </p:cNvPr>
          <p:cNvSpPr/>
          <p:nvPr/>
        </p:nvSpPr>
        <p:spPr>
          <a:xfrm>
            <a:off x="2055065" y="3078261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172121-4BE9-4DFC-9866-CB0B02C4C962}"/>
              </a:ext>
            </a:extLst>
          </p:cNvPr>
          <p:cNvSpPr txBox="1"/>
          <p:nvPr/>
        </p:nvSpPr>
        <p:spPr>
          <a:xfrm>
            <a:off x="4340289" y="1350562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Outputs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BE93A-0EEA-4886-A0E2-AB78BA0E756B}"/>
              </a:ext>
            </a:extLst>
          </p:cNvPr>
          <p:cNvSpPr/>
          <p:nvPr/>
        </p:nvSpPr>
        <p:spPr>
          <a:xfrm rot="5400000">
            <a:off x="2693650" y="1867976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3097C0-9EB6-449D-8D11-9AF71E7ECC0D}"/>
              </a:ext>
            </a:extLst>
          </p:cNvPr>
          <p:cNvSpPr/>
          <p:nvPr/>
        </p:nvSpPr>
        <p:spPr>
          <a:xfrm>
            <a:off x="2075398" y="3877749"/>
            <a:ext cx="278422" cy="3956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76F9D-14DC-4973-BF81-D392C3219A20}"/>
              </a:ext>
            </a:extLst>
          </p:cNvPr>
          <p:cNvSpPr/>
          <p:nvPr/>
        </p:nvSpPr>
        <p:spPr>
          <a:xfrm>
            <a:off x="2075398" y="4335418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1D4CED-40AE-4984-94FB-08016D4F0EC6}"/>
              </a:ext>
            </a:extLst>
          </p:cNvPr>
          <p:cNvSpPr/>
          <p:nvPr/>
        </p:nvSpPr>
        <p:spPr>
          <a:xfrm rot="5400000">
            <a:off x="2081714" y="3532704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FECF96-1B12-400E-A496-64AEF8A7230D}"/>
              </a:ext>
            </a:extLst>
          </p:cNvPr>
          <p:cNvSpPr/>
          <p:nvPr/>
        </p:nvSpPr>
        <p:spPr>
          <a:xfrm rot="16200000">
            <a:off x="4569205" y="3061466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4F5FD8-1411-4081-93E5-C22DA46B3BBB}"/>
              </a:ext>
            </a:extLst>
          </p:cNvPr>
          <p:cNvSpPr txBox="1"/>
          <p:nvPr/>
        </p:nvSpPr>
        <p:spPr>
          <a:xfrm>
            <a:off x="5526260" y="3665438"/>
            <a:ext cx="3088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Substitute Model 1 output into state vector and run Model 2</a:t>
            </a:r>
          </a:p>
        </p:txBody>
      </p:sp>
    </p:spTree>
    <p:extLst>
      <p:ext uri="{BB962C8B-B14F-4D97-AF65-F5344CB8AC3E}">
        <p14:creationId xmlns:p14="http://schemas.microsoft.com/office/powerpoint/2010/main" val="1689238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6E92F1-F59E-4DF4-8322-7016F2CD4947}"/>
              </a:ext>
            </a:extLst>
          </p:cNvPr>
          <p:cNvSpPr/>
          <p:nvPr/>
        </p:nvSpPr>
        <p:spPr>
          <a:xfrm>
            <a:off x="2651978" y="2258343"/>
            <a:ext cx="1345223" cy="121957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D97862-FBEC-4AC0-A09E-4A55CB566B89}"/>
              </a:ext>
            </a:extLst>
          </p:cNvPr>
          <p:cNvSpPr/>
          <p:nvPr/>
        </p:nvSpPr>
        <p:spPr>
          <a:xfrm>
            <a:off x="2047739" y="2254349"/>
            <a:ext cx="271095" cy="3042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E740E-FA38-42B8-9D7B-B731997C6411}"/>
              </a:ext>
            </a:extLst>
          </p:cNvPr>
          <p:cNvSpPr txBox="1"/>
          <p:nvPr/>
        </p:nvSpPr>
        <p:spPr>
          <a:xfrm>
            <a:off x="459951" y="3493326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0A32B1-AA43-41F3-884E-4166A4D18DDD}"/>
              </a:ext>
            </a:extLst>
          </p:cNvPr>
          <p:cNvSpPr/>
          <p:nvPr/>
        </p:nvSpPr>
        <p:spPr>
          <a:xfrm>
            <a:off x="4035805" y="3477915"/>
            <a:ext cx="1345223" cy="12195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F9445B-91D0-42F6-A427-793B16CEC9A6}"/>
              </a:ext>
            </a:extLst>
          </p:cNvPr>
          <p:cNvSpPr/>
          <p:nvPr/>
        </p:nvSpPr>
        <p:spPr>
          <a:xfrm>
            <a:off x="5381028" y="4701481"/>
            <a:ext cx="1345223" cy="121957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0327FD-8435-484E-9453-24F19BBE9808}"/>
              </a:ext>
            </a:extLst>
          </p:cNvPr>
          <p:cNvSpPr txBox="1"/>
          <p:nvPr/>
        </p:nvSpPr>
        <p:spPr>
          <a:xfrm>
            <a:off x="2829198" y="262234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64EAF5-C98A-4099-BE9B-D2115701BD6E}"/>
              </a:ext>
            </a:extLst>
          </p:cNvPr>
          <p:cNvSpPr txBox="1"/>
          <p:nvPr/>
        </p:nvSpPr>
        <p:spPr>
          <a:xfrm>
            <a:off x="4274385" y="388206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DE4912-C590-42D7-B69C-10367650E1E3}"/>
              </a:ext>
            </a:extLst>
          </p:cNvPr>
          <p:cNvSpPr txBox="1"/>
          <p:nvPr/>
        </p:nvSpPr>
        <p:spPr>
          <a:xfrm>
            <a:off x="5636875" y="5126601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4906F68-93D7-4F5F-9187-D05C3D466DF9}"/>
              </a:ext>
            </a:extLst>
          </p:cNvPr>
          <p:cNvSpPr/>
          <p:nvPr/>
        </p:nvSpPr>
        <p:spPr>
          <a:xfrm>
            <a:off x="2055065" y="2620592"/>
            <a:ext cx="278422" cy="3956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2518817-40F4-44B0-B592-5F858A974A44}"/>
              </a:ext>
            </a:extLst>
          </p:cNvPr>
          <p:cNvSpPr/>
          <p:nvPr/>
        </p:nvSpPr>
        <p:spPr>
          <a:xfrm>
            <a:off x="2055065" y="3078261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172121-4BE9-4DFC-9866-CB0B02C4C962}"/>
              </a:ext>
            </a:extLst>
          </p:cNvPr>
          <p:cNvSpPr txBox="1"/>
          <p:nvPr/>
        </p:nvSpPr>
        <p:spPr>
          <a:xfrm>
            <a:off x="4340289" y="1350562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Outputs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BE93A-0EEA-4886-A0E2-AB78BA0E756B}"/>
              </a:ext>
            </a:extLst>
          </p:cNvPr>
          <p:cNvSpPr/>
          <p:nvPr/>
        </p:nvSpPr>
        <p:spPr>
          <a:xfrm rot="5400000">
            <a:off x="2693650" y="1867976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3097C0-9EB6-449D-8D11-9AF71E7ECC0D}"/>
              </a:ext>
            </a:extLst>
          </p:cNvPr>
          <p:cNvSpPr/>
          <p:nvPr/>
        </p:nvSpPr>
        <p:spPr>
          <a:xfrm>
            <a:off x="2075398" y="3877749"/>
            <a:ext cx="278422" cy="3956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76F9D-14DC-4973-BF81-D392C3219A20}"/>
              </a:ext>
            </a:extLst>
          </p:cNvPr>
          <p:cNvSpPr/>
          <p:nvPr/>
        </p:nvSpPr>
        <p:spPr>
          <a:xfrm>
            <a:off x="2075398" y="4335418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1D4CED-40AE-4984-94FB-08016D4F0EC6}"/>
              </a:ext>
            </a:extLst>
          </p:cNvPr>
          <p:cNvSpPr/>
          <p:nvPr/>
        </p:nvSpPr>
        <p:spPr>
          <a:xfrm rot="5400000">
            <a:off x="2081714" y="3532704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FECF96-1B12-400E-A496-64AEF8A7230D}"/>
              </a:ext>
            </a:extLst>
          </p:cNvPr>
          <p:cNvSpPr/>
          <p:nvPr/>
        </p:nvSpPr>
        <p:spPr>
          <a:xfrm rot="16200000">
            <a:off x="4569205" y="3061466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2F306A-35CC-49D9-B7C1-C54F8BB7ADC8}"/>
              </a:ext>
            </a:extLst>
          </p:cNvPr>
          <p:cNvSpPr/>
          <p:nvPr/>
        </p:nvSpPr>
        <p:spPr>
          <a:xfrm>
            <a:off x="2075398" y="5126601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627DDF-C231-4241-9BB4-51D1D4E6BB3B}"/>
              </a:ext>
            </a:extLst>
          </p:cNvPr>
          <p:cNvSpPr/>
          <p:nvPr/>
        </p:nvSpPr>
        <p:spPr>
          <a:xfrm>
            <a:off x="2075398" y="5584270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F5B14C7-7C60-4655-BA31-FA334DE56A54}"/>
              </a:ext>
            </a:extLst>
          </p:cNvPr>
          <p:cNvSpPr/>
          <p:nvPr/>
        </p:nvSpPr>
        <p:spPr>
          <a:xfrm rot="5400000">
            <a:off x="2081714" y="4781556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840ED5-459E-4824-A203-066D06CC693F}"/>
              </a:ext>
            </a:extLst>
          </p:cNvPr>
          <p:cNvSpPr/>
          <p:nvPr/>
        </p:nvSpPr>
        <p:spPr>
          <a:xfrm rot="5400000">
            <a:off x="6409669" y="4307887"/>
            <a:ext cx="271095" cy="3620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94DCDC-9F47-4D40-85CB-05A2DD55363D}"/>
              </a:ext>
            </a:extLst>
          </p:cNvPr>
          <p:cNvSpPr txBox="1"/>
          <p:nvPr/>
        </p:nvSpPr>
        <p:spPr>
          <a:xfrm>
            <a:off x="6906652" y="4938680"/>
            <a:ext cx="3088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Substitute Model 2 output into state vector and run Model 3</a:t>
            </a:r>
          </a:p>
        </p:txBody>
      </p:sp>
    </p:spTree>
    <p:extLst>
      <p:ext uri="{BB962C8B-B14F-4D97-AF65-F5344CB8AC3E}">
        <p14:creationId xmlns:p14="http://schemas.microsoft.com/office/powerpoint/2010/main" val="9497032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6E92F1-F59E-4DF4-8322-7016F2CD4947}"/>
              </a:ext>
            </a:extLst>
          </p:cNvPr>
          <p:cNvSpPr/>
          <p:nvPr/>
        </p:nvSpPr>
        <p:spPr>
          <a:xfrm>
            <a:off x="2651978" y="2258343"/>
            <a:ext cx="1345223" cy="12195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E740E-FA38-42B8-9D7B-B731997C6411}"/>
              </a:ext>
            </a:extLst>
          </p:cNvPr>
          <p:cNvSpPr txBox="1"/>
          <p:nvPr/>
        </p:nvSpPr>
        <p:spPr>
          <a:xfrm>
            <a:off x="459951" y="3493326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0A32B1-AA43-41F3-884E-4166A4D18DDD}"/>
              </a:ext>
            </a:extLst>
          </p:cNvPr>
          <p:cNvSpPr/>
          <p:nvPr/>
        </p:nvSpPr>
        <p:spPr>
          <a:xfrm>
            <a:off x="4035805" y="3477915"/>
            <a:ext cx="1345223" cy="12195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F9445B-91D0-42F6-A427-793B16CEC9A6}"/>
              </a:ext>
            </a:extLst>
          </p:cNvPr>
          <p:cNvSpPr/>
          <p:nvPr/>
        </p:nvSpPr>
        <p:spPr>
          <a:xfrm>
            <a:off x="5381028" y="4701481"/>
            <a:ext cx="1345223" cy="121957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0327FD-8435-484E-9453-24F19BBE9808}"/>
              </a:ext>
            </a:extLst>
          </p:cNvPr>
          <p:cNvSpPr txBox="1"/>
          <p:nvPr/>
        </p:nvSpPr>
        <p:spPr>
          <a:xfrm>
            <a:off x="2829198" y="262234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64EAF5-C98A-4099-BE9B-D2115701BD6E}"/>
              </a:ext>
            </a:extLst>
          </p:cNvPr>
          <p:cNvSpPr txBox="1"/>
          <p:nvPr/>
        </p:nvSpPr>
        <p:spPr>
          <a:xfrm>
            <a:off x="4274385" y="388206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DE4912-C590-42D7-B69C-10367650E1E3}"/>
              </a:ext>
            </a:extLst>
          </p:cNvPr>
          <p:cNvSpPr txBox="1"/>
          <p:nvPr/>
        </p:nvSpPr>
        <p:spPr>
          <a:xfrm>
            <a:off x="5636875" y="5126601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172121-4BE9-4DFC-9866-CB0B02C4C962}"/>
              </a:ext>
            </a:extLst>
          </p:cNvPr>
          <p:cNvSpPr txBox="1"/>
          <p:nvPr/>
        </p:nvSpPr>
        <p:spPr>
          <a:xfrm>
            <a:off x="4340289" y="1350562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Outputs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BE93A-0EEA-4886-A0E2-AB78BA0E756B}"/>
              </a:ext>
            </a:extLst>
          </p:cNvPr>
          <p:cNvSpPr/>
          <p:nvPr/>
        </p:nvSpPr>
        <p:spPr>
          <a:xfrm rot="5400000">
            <a:off x="2693650" y="1867976"/>
            <a:ext cx="271095" cy="3042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3097C0-9EB6-449D-8D11-9AF71E7ECC0D}"/>
              </a:ext>
            </a:extLst>
          </p:cNvPr>
          <p:cNvSpPr/>
          <p:nvPr/>
        </p:nvSpPr>
        <p:spPr>
          <a:xfrm>
            <a:off x="2075398" y="3877749"/>
            <a:ext cx="278422" cy="3956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76F9D-14DC-4973-BF81-D392C3219A20}"/>
              </a:ext>
            </a:extLst>
          </p:cNvPr>
          <p:cNvSpPr/>
          <p:nvPr/>
        </p:nvSpPr>
        <p:spPr>
          <a:xfrm>
            <a:off x="2075398" y="4335418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1D4CED-40AE-4984-94FB-08016D4F0EC6}"/>
              </a:ext>
            </a:extLst>
          </p:cNvPr>
          <p:cNvSpPr/>
          <p:nvPr/>
        </p:nvSpPr>
        <p:spPr>
          <a:xfrm rot="5400000">
            <a:off x="2081714" y="3532704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FECF96-1B12-400E-A496-64AEF8A7230D}"/>
              </a:ext>
            </a:extLst>
          </p:cNvPr>
          <p:cNvSpPr/>
          <p:nvPr/>
        </p:nvSpPr>
        <p:spPr>
          <a:xfrm rot="16200000">
            <a:off x="4569205" y="3061466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2F306A-35CC-49D9-B7C1-C54F8BB7ADC8}"/>
              </a:ext>
            </a:extLst>
          </p:cNvPr>
          <p:cNvSpPr/>
          <p:nvPr/>
        </p:nvSpPr>
        <p:spPr>
          <a:xfrm>
            <a:off x="2075398" y="5126601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627DDF-C231-4241-9BB4-51D1D4E6BB3B}"/>
              </a:ext>
            </a:extLst>
          </p:cNvPr>
          <p:cNvSpPr/>
          <p:nvPr/>
        </p:nvSpPr>
        <p:spPr>
          <a:xfrm>
            <a:off x="2075398" y="5584270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F5B14C7-7C60-4655-BA31-FA334DE56A54}"/>
              </a:ext>
            </a:extLst>
          </p:cNvPr>
          <p:cNvSpPr/>
          <p:nvPr/>
        </p:nvSpPr>
        <p:spPr>
          <a:xfrm rot="5400000">
            <a:off x="2081714" y="4781556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840ED5-459E-4824-A203-066D06CC693F}"/>
              </a:ext>
            </a:extLst>
          </p:cNvPr>
          <p:cNvSpPr/>
          <p:nvPr/>
        </p:nvSpPr>
        <p:spPr>
          <a:xfrm rot="5400000">
            <a:off x="6409669" y="4307887"/>
            <a:ext cx="271095" cy="3620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5ED7E8-C86C-4946-B608-A3498A5C4BE8}"/>
              </a:ext>
            </a:extLst>
          </p:cNvPr>
          <p:cNvSpPr/>
          <p:nvPr/>
        </p:nvSpPr>
        <p:spPr>
          <a:xfrm rot="10800000">
            <a:off x="2074837" y="3077026"/>
            <a:ext cx="271095" cy="3620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789C35-7641-4E78-A3C4-18DF3925C295}"/>
              </a:ext>
            </a:extLst>
          </p:cNvPr>
          <p:cNvSpPr/>
          <p:nvPr/>
        </p:nvSpPr>
        <p:spPr>
          <a:xfrm>
            <a:off x="2095908" y="2613453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2328DD5-64B5-4B72-BB12-85250DB577C1}"/>
              </a:ext>
            </a:extLst>
          </p:cNvPr>
          <p:cNvSpPr/>
          <p:nvPr/>
        </p:nvSpPr>
        <p:spPr>
          <a:xfrm rot="5400000">
            <a:off x="2102224" y="2268408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A163A7-F428-4405-9FDC-D50813E0F727}"/>
              </a:ext>
            </a:extLst>
          </p:cNvPr>
          <p:cNvSpPr txBox="1"/>
          <p:nvPr/>
        </p:nvSpPr>
        <p:spPr>
          <a:xfrm>
            <a:off x="4421914" y="2307499"/>
            <a:ext cx="3913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Run Model 1 with input from all prior tools. Repeat until converged</a:t>
            </a:r>
          </a:p>
        </p:txBody>
      </p:sp>
    </p:spTree>
    <p:extLst>
      <p:ext uri="{BB962C8B-B14F-4D97-AF65-F5344CB8AC3E}">
        <p14:creationId xmlns:p14="http://schemas.microsoft.com/office/powerpoint/2010/main" val="1311517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Nonlinear Block Gauss-Seidel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6E92F1-F59E-4DF4-8322-7016F2CD4947}"/>
              </a:ext>
            </a:extLst>
          </p:cNvPr>
          <p:cNvSpPr/>
          <p:nvPr/>
        </p:nvSpPr>
        <p:spPr>
          <a:xfrm>
            <a:off x="2651978" y="2258343"/>
            <a:ext cx="1345223" cy="12195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E740E-FA38-42B8-9D7B-B731997C6411}"/>
              </a:ext>
            </a:extLst>
          </p:cNvPr>
          <p:cNvSpPr txBox="1"/>
          <p:nvPr/>
        </p:nvSpPr>
        <p:spPr>
          <a:xfrm>
            <a:off x="459951" y="3493326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0A32B1-AA43-41F3-884E-4166A4D18DDD}"/>
              </a:ext>
            </a:extLst>
          </p:cNvPr>
          <p:cNvSpPr/>
          <p:nvPr/>
        </p:nvSpPr>
        <p:spPr>
          <a:xfrm>
            <a:off x="4035805" y="3477915"/>
            <a:ext cx="1345223" cy="121957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F9445B-91D0-42F6-A427-793B16CEC9A6}"/>
              </a:ext>
            </a:extLst>
          </p:cNvPr>
          <p:cNvSpPr/>
          <p:nvPr/>
        </p:nvSpPr>
        <p:spPr>
          <a:xfrm>
            <a:off x="5381028" y="4701481"/>
            <a:ext cx="1345223" cy="121957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0327FD-8435-484E-9453-24F19BBE9808}"/>
              </a:ext>
            </a:extLst>
          </p:cNvPr>
          <p:cNvSpPr txBox="1"/>
          <p:nvPr/>
        </p:nvSpPr>
        <p:spPr>
          <a:xfrm>
            <a:off x="2829198" y="262234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64EAF5-C98A-4099-BE9B-D2115701BD6E}"/>
              </a:ext>
            </a:extLst>
          </p:cNvPr>
          <p:cNvSpPr txBox="1"/>
          <p:nvPr/>
        </p:nvSpPr>
        <p:spPr>
          <a:xfrm>
            <a:off x="4274385" y="3882064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DE4912-C590-42D7-B69C-10367650E1E3}"/>
              </a:ext>
            </a:extLst>
          </p:cNvPr>
          <p:cNvSpPr txBox="1"/>
          <p:nvPr/>
        </p:nvSpPr>
        <p:spPr>
          <a:xfrm>
            <a:off x="5636875" y="5126601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172121-4BE9-4DFC-9866-CB0B02C4C962}"/>
              </a:ext>
            </a:extLst>
          </p:cNvPr>
          <p:cNvSpPr txBox="1"/>
          <p:nvPr/>
        </p:nvSpPr>
        <p:spPr>
          <a:xfrm>
            <a:off x="4340289" y="1350562"/>
            <a:ext cx="162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Outputs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BE93A-0EEA-4886-A0E2-AB78BA0E756B}"/>
              </a:ext>
            </a:extLst>
          </p:cNvPr>
          <p:cNvSpPr/>
          <p:nvPr/>
        </p:nvSpPr>
        <p:spPr>
          <a:xfrm rot="5400000">
            <a:off x="2693650" y="1867976"/>
            <a:ext cx="271095" cy="3042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FECF96-1B12-400E-A496-64AEF8A7230D}"/>
              </a:ext>
            </a:extLst>
          </p:cNvPr>
          <p:cNvSpPr/>
          <p:nvPr/>
        </p:nvSpPr>
        <p:spPr>
          <a:xfrm rot="16200000">
            <a:off x="4569205" y="3061466"/>
            <a:ext cx="278422" cy="39565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2F306A-35CC-49D9-B7C1-C54F8BB7ADC8}"/>
              </a:ext>
            </a:extLst>
          </p:cNvPr>
          <p:cNvSpPr/>
          <p:nvPr/>
        </p:nvSpPr>
        <p:spPr>
          <a:xfrm>
            <a:off x="2075398" y="5126601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627DDF-C231-4241-9BB4-51D1D4E6BB3B}"/>
              </a:ext>
            </a:extLst>
          </p:cNvPr>
          <p:cNvSpPr/>
          <p:nvPr/>
        </p:nvSpPr>
        <p:spPr>
          <a:xfrm>
            <a:off x="2075398" y="5584270"/>
            <a:ext cx="271095" cy="3620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F5B14C7-7C60-4655-BA31-FA334DE56A54}"/>
              </a:ext>
            </a:extLst>
          </p:cNvPr>
          <p:cNvSpPr/>
          <p:nvPr/>
        </p:nvSpPr>
        <p:spPr>
          <a:xfrm rot="5400000">
            <a:off x="2081714" y="4781556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840ED5-459E-4824-A203-066D06CC693F}"/>
              </a:ext>
            </a:extLst>
          </p:cNvPr>
          <p:cNvSpPr/>
          <p:nvPr/>
        </p:nvSpPr>
        <p:spPr>
          <a:xfrm rot="5400000">
            <a:off x="6409669" y="4307887"/>
            <a:ext cx="271095" cy="3620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5ED7E8-C86C-4946-B608-A3498A5C4BE8}"/>
              </a:ext>
            </a:extLst>
          </p:cNvPr>
          <p:cNvSpPr/>
          <p:nvPr/>
        </p:nvSpPr>
        <p:spPr>
          <a:xfrm rot="10800000">
            <a:off x="2074837" y="3077026"/>
            <a:ext cx="271095" cy="3620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789C35-7641-4E78-A3C4-18DF3925C295}"/>
              </a:ext>
            </a:extLst>
          </p:cNvPr>
          <p:cNvSpPr/>
          <p:nvPr/>
        </p:nvSpPr>
        <p:spPr>
          <a:xfrm>
            <a:off x="2095908" y="2613453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2328DD5-64B5-4B72-BB12-85250DB577C1}"/>
              </a:ext>
            </a:extLst>
          </p:cNvPr>
          <p:cNvSpPr/>
          <p:nvPr/>
        </p:nvSpPr>
        <p:spPr>
          <a:xfrm rot="5400000">
            <a:off x="2102224" y="2268408"/>
            <a:ext cx="271095" cy="3042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A163A7-F428-4405-9FDC-D50813E0F727}"/>
              </a:ext>
            </a:extLst>
          </p:cNvPr>
          <p:cNvSpPr txBox="1"/>
          <p:nvPr/>
        </p:nvSpPr>
        <p:spPr>
          <a:xfrm>
            <a:off x="4421914" y="2307499"/>
            <a:ext cx="3913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Run Model 2 with input from all prior tools. Repeat until converged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1664037-FFCB-4D89-B699-165E6139FA5A}"/>
              </a:ext>
            </a:extLst>
          </p:cNvPr>
          <p:cNvSpPr/>
          <p:nvPr/>
        </p:nvSpPr>
        <p:spPr>
          <a:xfrm rot="5400000">
            <a:off x="2091404" y="3541398"/>
            <a:ext cx="271095" cy="3042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84B5D5-71D8-4CD0-8D35-A773F88C7F9E}"/>
              </a:ext>
            </a:extLst>
          </p:cNvPr>
          <p:cNvSpPr/>
          <p:nvPr/>
        </p:nvSpPr>
        <p:spPr>
          <a:xfrm rot="10800000">
            <a:off x="2059892" y="4353374"/>
            <a:ext cx="271095" cy="3620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AC82FB0-916D-4149-8FF9-996806D4C5F8}"/>
              </a:ext>
            </a:extLst>
          </p:cNvPr>
          <p:cNvSpPr/>
          <p:nvPr/>
        </p:nvSpPr>
        <p:spPr>
          <a:xfrm>
            <a:off x="2080963" y="3889801"/>
            <a:ext cx="278422" cy="395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71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Newton Solver (Gradient Based!)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71D29D-7B49-433A-BFD6-3319258E8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913" y="1326247"/>
            <a:ext cx="5136174" cy="49995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A5E5A6-4FFE-4F21-A0CF-4812A6927E25}"/>
              </a:ext>
            </a:extLst>
          </p:cNvPr>
          <p:cNvSpPr txBox="1"/>
          <p:nvPr/>
        </p:nvSpPr>
        <p:spPr>
          <a:xfrm>
            <a:off x="7273621" y="1229023"/>
            <a:ext cx="37871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want to drive residuals to 0</a:t>
            </a:r>
          </a:p>
          <a:p>
            <a:r>
              <a:rPr lang="en-US" dirty="0">
                <a:solidFill>
                  <a:srgbClr val="FF0000"/>
                </a:solidFill>
              </a:rPr>
              <a:t>x: design variables</a:t>
            </a:r>
          </a:p>
          <a:p>
            <a:r>
              <a:rPr lang="en-US" dirty="0">
                <a:solidFill>
                  <a:srgbClr val="FF0000"/>
                </a:solidFill>
              </a:rPr>
              <a:t>y: implicit state 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EF39E4-6D9F-431D-9F77-B52DE3D034A6}"/>
              </a:ext>
            </a:extLst>
          </p:cNvPr>
          <p:cNvSpPr txBox="1"/>
          <p:nvPr/>
        </p:nvSpPr>
        <p:spPr>
          <a:xfrm>
            <a:off x="8563159" y="2369920"/>
            <a:ext cx="301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 a Taylor series with respect to the current 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6F9FA6-CE73-4DF5-9CAE-55C0DFDA1D83}"/>
              </a:ext>
            </a:extLst>
          </p:cNvPr>
          <p:cNvSpPr txBox="1"/>
          <p:nvPr/>
        </p:nvSpPr>
        <p:spPr>
          <a:xfrm>
            <a:off x="7361543" y="3160806"/>
            <a:ext cx="301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want residuals to be 0 at the next iteration y + </a:t>
            </a:r>
            <a:r>
              <a:rPr lang="en-US" dirty="0" err="1">
                <a:solidFill>
                  <a:srgbClr val="FF0000"/>
                </a:solidFill>
              </a:rPr>
              <a:t>dy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88A8CB-FBAF-462C-A006-8FA07F838D41}"/>
              </a:ext>
            </a:extLst>
          </p:cNvPr>
          <p:cNvSpPr txBox="1"/>
          <p:nvPr/>
        </p:nvSpPr>
        <p:spPr>
          <a:xfrm>
            <a:off x="7566696" y="4090927"/>
            <a:ext cx="3016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Solve for </a:t>
            </a:r>
            <a:r>
              <a:rPr lang="en-US" dirty="0" err="1">
                <a:solidFill>
                  <a:srgbClr val="FF0000"/>
                </a:solidFill>
              </a:rPr>
              <a:t>dy</a:t>
            </a:r>
            <a:r>
              <a:rPr lang="en-US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3232CA-9989-421E-B685-ABAD4ADA2404}"/>
              </a:ext>
            </a:extLst>
          </p:cNvPr>
          <p:cNvSpPr txBox="1"/>
          <p:nvPr/>
        </p:nvSpPr>
        <p:spPr>
          <a:xfrm>
            <a:off x="7566696" y="4881813"/>
            <a:ext cx="301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But we don’t actually invert. Just solve this linear system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F5F4F9B-9495-BE4B-9338-DD914E95C05D}"/>
              </a:ext>
            </a:extLst>
          </p:cNvPr>
          <p:cNvGrpSpPr/>
          <p:nvPr/>
        </p:nvGrpSpPr>
        <p:grpSpPr>
          <a:xfrm>
            <a:off x="58153" y="3016251"/>
            <a:ext cx="3737930" cy="1773570"/>
            <a:chOff x="533938" y="3906261"/>
            <a:chExt cx="3737930" cy="177357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2E6D74-901A-423A-A137-EFD9C5FBF72F}"/>
                </a:ext>
              </a:extLst>
            </p:cNvPr>
            <p:cNvSpPr/>
            <p:nvPr/>
          </p:nvSpPr>
          <p:spPr>
            <a:xfrm>
              <a:off x="1019908" y="4460259"/>
              <a:ext cx="13452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9D75CC-D203-4193-9687-F58B9421275D}"/>
                </a:ext>
              </a:extLst>
            </p:cNvPr>
            <p:cNvSpPr/>
            <p:nvPr/>
          </p:nvSpPr>
          <p:spPr>
            <a:xfrm>
              <a:off x="2517531" y="4460259"/>
              <a:ext cx="2784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FCD3394-B83D-42A2-B7E4-D43C6B170325}"/>
                </a:ext>
              </a:extLst>
            </p:cNvPr>
            <p:cNvSpPr/>
            <p:nvPr/>
          </p:nvSpPr>
          <p:spPr>
            <a:xfrm>
              <a:off x="3544398" y="4460259"/>
              <a:ext cx="2784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1E5B6B-E1AE-4E0E-ACED-7349993FB99C}"/>
                </a:ext>
              </a:extLst>
            </p:cNvPr>
            <p:cNvSpPr txBox="1"/>
            <p:nvPr/>
          </p:nvSpPr>
          <p:spPr>
            <a:xfrm>
              <a:off x="1439695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104396-B1CC-4EAF-8E74-87ED1801A4EC}"/>
                </a:ext>
              </a:extLst>
            </p:cNvPr>
            <p:cNvSpPr txBox="1"/>
            <p:nvPr/>
          </p:nvSpPr>
          <p:spPr>
            <a:xfrm>
              <a:off x="533938" y="4835646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EA8103-92B5-47A0-B335-CE9D659D2BAE}"/>
                </a:ext>
              </a:extLst>
            </p:cNvPr>
            <p:cNvSpPr txBox="1"/>
            <p:nvPr/>
          </p:nvSpPr>
          <p:spPr>
            <a:xfrm>
              <a:off x="3839306" y="4835646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43F36D-57D6-4773-8FBF-CC52EC49ABBC}"/>
                </a:ext>
              </a:extLst>
            </p:cNvPr>
            <p:cNvSpPr txBox="1"/>
            <p:nvPr/>
          </p:nvSpPr>
          <p:spPr>
            <a:xfrm>
              <a:off x="2440461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3B4B34-4BAB-4C4C-AD57-D8038BAEB806}"/>
                </a:ext>
              </a:extLst>
            </p:cNvPr>
            <p:cNvSpPr txBox="1"/>
            <p:nvPr/>
          </p:nvSpPr>
          <p:spPr>
            <a:xfrm>
              <a:off x="3524112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1188E90-7210-4BE7-A683-E1CAAEBF67CF}"/>
                </a:ext>
              </a:extLst>
            </p:cNvPr>
            <p:cNvSpPr txBox="1"/>
            <p:nvPr/>
          </p:nvSpPr>
          <p:spPr>
            <a:xfrm>
              <a:off x="3046167" y="4908067"/>
              <a:ext cx="278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=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BEB43C9-965B-42BC-9F9C-6F16F76C57CD}"/>
              </a:ext>
            </a:extLst>
          </p:cNvPr>
          <p:cNvSpPr txBox="1"/>
          <p:nvPr/>
        </p:nvSpPr>
        <p:spPr>
          <a:xfrm>
            <a:off x="7566696" y="5575895"/>
            <a:ext cx="301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Then take a step. Repeat from top until converged</a:t>
            </a:r>
          </a:p>
        </p:txBody>
      </p:sp>
    </p:spTree>
    <p:extLst>
      <p:ext uri="{BB962C8B-B14F-4D97-AF65-F5344CB8AC3E}">
        <p14:creationId xmlns:p14="http://schemas.microsoft.com/office/powerpoint/2010/main" val="680296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Newton Solver needs some partial derivatives!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71D29D-7B49-433A-BFD6-3319258E82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84" t="66408" r="28167" b="1028"/>
          <a:stretch/>
        </p:blipFill>
        <p:spPr>
          <a:xfrm>
            <a:off x="4055660" y="4315564"/>
            <a:ext cx="3374560" cy="209951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F5F4F9B-9495-BE4B-9338-DD914E95C05D}"/>
              </a:ext>
            </a:extLst>
          </p:cNvPr>
          <p:cNvGrpSpPr/>
          <p:nvPr/>
        </p:nvGrpSpPr>
        <p:grpSpPr>
          <a:xfrm>
            <a:off x="3535659" y="1615438"/>
            <a:ext cx="3737930" cy="1773570"/>
            <a:chOff x="533938" y="3906261"/>
            <a:chExt cx="3737930" cy="177357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2E6D74-901A-423A-A137-EFD9C5FBF72F}"/>
                </a:ext>
              </a:extLst>
            </p:cNvPr>
            <p:cNvSpPr/>
            <p:nvPr/>
          </p:nvSpPr>
          <p:spPr>
            <a:xfrm>
              <a:off x="1019908" y="4460259"/>
              <a:ext cx="13452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9D75CC-D203-4193-9687-F58B9421275D}"/>
                </a:ext>
              </a:extLst>
            </p:cNvPr>
            <p:cNvSpPr/>
            <p:nvPr/>
          </p:nvSpPr>
          <p:spPr>
            <a:xfrm>
              <a:off x="2517531" y="4460259"/>
              <a:ext cx="2784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FCD3394-B83D-42A2-B7E4-D43C6B170325}"/>
                </a:ext>
              </a:extLst>
            </p:cNvPr>
            <p:cNvSpPr/>
            <p:nvPr/>
          </p:nvSpPr>
          <p:spPr>
            <a:xfrm>
              <a:off x="3544398" y="4460259"/>
              <a:ext cx="278423" cy="12195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1E5B6B-E1AE-4E0E-ACED-7349993FB99C}"/>
                </a:ext>
              </a:extLst>
            </p:cNvPr>
            <p:cNvSpPr txBox="1"/>
            <p:nvPr/>
          </p:nvSpPr>
          <p:spPr>
            <a:xfrm>
              <a:off x="1439695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104396-B1CC-4EAF-8E74-87ED1801A4EC}"/>
                </a:ext>
              </a:extLst>
            </p:cNvPr>
            <p:cNvSpPr txBox="1"/>
            <p:nvPr/>
          </p:nvSpPr>
          <p:spPr>
            <a:xfrm>
              <a:off x="533938" y="4835646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EA8103-92B5-47A0-B335-CE9D659D2BAE}"/>
                </a:ext>
              </a:extLst>
            </p:cNvPr>
            <p:cNvSpPr txBox="1"/>
            <p:nvPr/>
          </p:nvSpPr>
          <p:spPr>
            <a:xfrm>
              <a:off x="3839306" y="4835646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baseline="-25000" dirty="0" err="1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43F36D-57D6-4773-8FBF-CC52EC49ABBC}"/>
                </a:ext>
              </a:extLst>
            </p:cNvPr>
            <p:cNvSpPr txBox="1"/>
            <p:nvPr/>
          </p:nvSpPr>
          <p:spPr>
            <a:xfrm>
              <a:off x="2440461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3B4B34-4BAB-4C4C-AD57-D8038BAEB806}"/>
                </a:ext>
              </a:extLst>
            </p:cNvPr>
            <p:cNvSpPr txBox="1"/>
            <p:nvPr/>
          </p:nvSpPr>
          <p:spPr>
            <a:xfrm>
              <a:off x="3524112" y="3906261"/>
              <a:ext cx="432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1188E90-7210-4BE7-A683-E1CAAEBF67CF}"/>
                </a:ext>
              </a:extLst>
            </p:cNvPr>
            <p:cNvSpPr txBox="1"/>
            <p:nvPr/>
          </p:nvSpPr>
          <p:spPr>
            <a:xfrm>
              <a:off x="3046167" y="4908067"/>
              <a:ext cx="278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=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E18565E-AADF-814D-877C-0417C1FB688E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4527396" y="3389009"/>
            <a:ext cx="327102" cy="11458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BF137BE-929A-3440-9C1A-ECC98F412D0F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5300214" y="3389008"/>
            <a:ext cx="358250" cy="14431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10FB9DD-BC11-C74F-9737-2509E5FA6B25}"/>
              </a:ext>
            </a:extLst>
          </p:cNvPr>
          <p:cNvCxnSpPr>
            <a:cxnSpLocks/>
          </p:cNvCxnSpPr>
          <p:nvPr/>
        </p:nvCxnSpPr>
        <p:spPr>
          <a:xfrm flipV="1">
            <a:off x="6525834" y="3494049"/>
            <a:ext cx="150029" cy="13381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7382DB6-637B-8C43-B3D9-9D3E2992D592}"/>
              </a:ext>
            </a:extLst>
          </p:cNvPr>
          <p:cNvSpPr/>
          <p:nvPr/>
        </p:nvSpPr>
        <p:spPr>
          <a:xfrm>
            <a:off x="4609171" y="4534829"/>
            <a:ext cx="490653" cy="8697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5938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88B467-EBC3-4319-9C1F-655C9267B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41" y="1729007"/>
            <a:ext cx="7676175" cy="41414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9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Partial Derivatives in OpenMDAO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330D94-AF12-471E-A571-E5160898AF71}"/>
              </a:ext>
            </a:extLst>
          </p:cNvPr>
          <p:cNvSpPr txBox="1"/>
          <p:nvPr/>
        </p:nvSpPr>
        <p:spPr>
          <a:xfrm>
            <a:off x="8955985" y="1953792"/>
            <a:ext cx="2381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OpenMDAO assembles the Jacobian for you, from provided component partials 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838519-0204-487D-81D1-DC9B920907F4}"/>
              </a:ext>
            </a:extLst>
          </p:cNvPr>
          <p:cNvSpPr txBox="1"/>
          <p:nvPr/>
        </p:nvSpPr>
        <p:spPr>
          <a:xfrm>
            <a:off x="420789" y="5791064"/>
            <a:ext cx="3674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Define analytic derivatives:</a:t>
            </a:r>
          </a:p>
          <a:p>
            <a:r>
              <a:rPr lang="en-US" b="1" dirty="0">
                <a:solidFill>
                  <a:srgbClr val="FF0000"/>
                </a:solidFill>
              </a:rPr>
              <a:t>partials(&lt;of&gt;, &lt;with respect to&gt;)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708CE2-C6B7-694B-AB52-2833C80704E5}"/>
              </a:ext>
            </a:extLst>
          </p:cNvPr>
          <p:cNvGrpSpPr/>
          <p:nvPr/>
        </p:nvGrpSpPr>
        <p:grpSpPr>
          <a:xfrm>
            <a:off x="8459289" y="4439214"/>
            <a:ext cx="3374560" cy="2099513"/>
            <a:chOff x="8058965" y="2915214"/>
            <a:chExt cx="3374560" cy="20995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A3AC833-9A56-0A48-B079-AD4A29C8AF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884" t="66408" r="28167" b="1028"/>
            <a:stretch/>
          </p:blipFill>
          <p:spPr>
            <a:xfrm>
              <a:off x="8058965" y="2915214"/>
              <a:ext cx="3374560" cy="209951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E525763-75BB-A544-9016-012BDA561990}"/>
                </a:ext>
              </a:extLst>
            </p:cNvPr>
            <p:cNvSpPr/>
            <p:nvPr/>
          </p:nvSpPr>
          <p:spPr>
            <a:xfrm>
              <a:off x="8612077" y="3142692"/>
              <a:ext cx="490653" cy="8697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C45357-9C37-8348-A60A-281E6BE6F2A7}"/>
              </a:ext>
            </a:extLst>
          </p:cNvPr>
          <p:cNvCxnSpPr>
            <a:cxnSpLocks/>
          </p:cNvCxnSpPr>
          <p:nvPr/>
        </p:nvCxnSpPr>
        <p:spPr>
          <a:xfrm flipH="1">
            <a:off x="9282245" y="3154121"/>
            <a:ext cx="220809" cy="14627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1B9ACD-CB8D-1449-9EE6-3737524EFF8A}"/>
              </a:ext>
            </a:extLst>
          </p:cNvPr>
          <p:cNvCxnSpPr>
            <a:cxnSpLocks/>
          </p:cNvCxnSpPr>
          <p:nvPr/>
        </p:nvCxnSpPr>
        <p:spPr>
          <a:xfrm>
            <a:off x="3895493" y="4140820"/>
            <a:ext cx="5089783" cy="5258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0F6227-FBD6-0A46-9EB9-35FC1EF29DE0}"/>
              </a:ext>
            </a:extLst>
          </p:cNvPr>
          <p:cNvCxnSpPr>
            <a:cxnSpLocks/>
          </p:cNvCxnSpPr>
          <p:nvPr/>
        </p:nvCxnSpPr>
        <p:spPr>
          <a:xfrm flipV="1">
            <a:off x="3813717" y="5233639"/>
            <a:ext cx="5130292" cy="3026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FFF2398-D6A9-2443-86E6-64F3A61DBB3B}"/>
              </a:ext>
            </a:extLst>
          </p:cNvPr>
          <p:cNvSpPr txBox="1"/>
          <p:nvPr/>
        </p:nvSpPr>
        <p:spPr>
          <a:xfrm>
            <a:off x="5113204" y="3689158"/>
            <a:ext cx="2531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tells </a:t>
            </a:r>
            <a:r>
              <a:rPr lang="en-US" b="1" dirty="0" err="1">
                <a:solidFill>
                  <a:srgbClr val="FF0000"/>
                </a:solidFill>
              </a:rPr>
              <a:t>OpenMDAO</a:t>
            </a:r>
            <a:r>
              <a:rPr lang="en-US" b="1" dirty="0">
                <a:solidFill>
                  <a:srgbClr val="FF0000"/>
                </a:solidFill>
              </a:rPr>
              <a:t> which partials exist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FA2B44-7B6C-984C-B081-3432CC25A29E}"/>
              </a:ext>
            </a:extLst>
          </p:cNvPr>
          <p:cNvSpPr txBox="1"/>
          <p:nvPr/>
        </p:nvSpPr>
        <p:spPr>
          <a:xfrm>
            <a:off x="5201862" y="5402156"/>
            <a:ext cx="2531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tells </a:t>
            </a:r>
            <a:r>
              <a:rPr lang="en-US" b="1" dirty="0" err="1">
                <a:solidFill>
                  <a:srgbClr val="FF0000"/>
                </a:solidFill>
              </a:rPr>
              <a:t>OpenMDAO</a:t>
            </a:r>
            <a:r>
              <a:rPr lang="en-US" b="1" dirty="0">
                <a:solidFill>
                  <a:srgbClr val="FF0000"/>
                </a:solidFill>
              </a:rPr>
              <a:t> the actual values of the partials</a:t>
            </a:r>
          </a:p>
        </p:txBody>
      </p:sp>
    </p:spTree>
    <p:extLst>
      <p:ext uri="{BB962C8B-B14F-4D97-AF65-F5344CB8AC3E}">
        <p14:creationId xmlns:p14="http://schemas.microsoft.com/office/powerpoint/2010/main" val="3667508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openconcept.readthedocs.io/en/latest/_images/readme_charts.png">
            <a:extLst>
              <a:ext uri="{FF2B5EF4-FFF2-40B4-BE49-F238E27FC236}">
                <a16:creationId xmlns:a16="http://schemas.microsoft.com/office/drawing/2014/main" id="{221A40B0-2734-4D94-85F8-9FFFE690A8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48801"/>
          <a:stretch/>
        </p:blipFill>
        <p:spPr bwMode="auto">
          <a:xfrm>
            <a:off x="7253288" y="1493011"/>
            <a:ext cx="3728303" cy="368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OpenMDAO is a reasonable choice for a wide array of MDAO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1392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High-fidelity aeropropulsive optimization with RANS and CEA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Medium-fidelity aerostructural optimization (VLM/beam)</a:t>
            </a:r>
          </a:p>
          <a:p>
            <a:r>
              <a:rPr lang="en-US" sz="3200" dirty="0"/>
              <a:t>Conceptual-fidelity sizing and </a:t>
            </a:r>
            <a:r>
              <a:rPr lang="en-US" sz="3200" dirty="0" err="1"/>
              <a:t>tradespace</a:t>
            </a:r>
            <a:r>
              <a:rPr lang="en-US" sz="3200" dirty="0"/>
              <a:t> exploration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2A3CC-5ECE-412E-81CB-F0992CEAEAF9}"/>
              </a:ext>
            </a:extLst>
          </p:cNvPr>
          <p:cNvSpPr txBox="1"/>
          <p:nvPr/>
        </p:nvSpPr>
        <p:spPr>
          <a:xfrm>
            <a:off x="6770076" y="4985238"/>
            <a:ext cx="51786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Benjamin J. Brelje and Joaquim R.R.A. Martins. “Development of a Conceptual Design Model for Aircraft Electric Propulsion with Efficient Gradients”, 2018 AIAA/IEEE Electric Aircraft Technologies Symposium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543595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 1: Aircraft Sizing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5562600" cy="47510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Next, we will “size” an electric aircraft for desired range</a:t>
            </a:r>
          </a:p>
          <a:p>
            <a:r>
              <a:rPr lang="en-US" sz="2400" dirty="0"/>
              <a:t>Open </a:t>
            </a:r>
            <a:r>
              <a:rPr lang="en-US" sz="2400" i="1" dirty="0"/>
              <a:t>lab_1_template.py </a:t>
            </a:r>
            <a:r>
              <a:rPr lang="en-US" sz="2400" dirty="0"/>
              <a:t>in a text editor or IDE and rename lab_1.py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Check the model and build and N2 diagram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This system is implicit (because it has a cycle) but has no implicit components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D38D98-3118-417C-93AB-1B702D00A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140" y="1754079"/>
            <a:ext cx="5449604" cy="407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9709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 1 : Aircraft Sizing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6832"/>
            <a:ext cx="11198469" cy="4751021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Run the model as-is using NLBGS (</a:t>
            </a:r>
            <a:r>
              <a:rPr lang="en-US" sz="3200" i="1" dirty="0"/>
              <a:t>python lab_1.py</a:t>
            </a:r>
            <a:r>
              <a:rPr lang="en-US" sz="3200" dirty="0"/>
              <a:t>)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Change the empty weight fraction to 0.55 </a:t>
            </a:r>
          </a:p>
          <a:p>
            <a:pPr lvl="1"/>
            <a:r>
              <a:rPr lang="en-US" sz="2800" dirty="0"/>
              <a:t>check out the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ExecComp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dirty="0"/>
              <a:t>Try using the Newton solver (~ Line 118). What happens?</a:t>
            </a:r>
          </a:p>
          <a:p>
            <a:pPr lvl="1"/>
            <a:r>
              <a:rPr lang="en-US" sz="2800" dirty="0"/>
              <a:t>Check your partial derivatives (~ Line 166)</a:t>
            </a:r>
          </a:p>
          <a:p>
            <a:pPr lvl="1"/>
            <a:r>
              <a:rPr lang="en-US" sz="2800" dirty="0"/>
              <a:t>Fix the partial derivatives of the incorrect components</a:t>
            </a:r>
          </a:p>
          <a:p>
            <a:pPr lvl="1"/>
            <a:r>
              <a:rPr lang="en-US" sz="2800" dirty="0"/>
              <a:t>Which solver uses fewer iterations?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Print all the inputs and outputs (~ Line 171, 172)</a:t>
            </a:r>
          </a:p>
        </p:txBody>
      </p:sp>
    </p:spTree>
    <p:extLst>
      <p:ext uri="{BB962C8B-B14F-4D97-AF65-F5344CB8AC3E}">
        <p14:creationId xmlns:p14="http://schemas.microsoft.com/office/powerpoint/2010/main" val="22143466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 1 : Aircraft Sizing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DCBB2-80B0-4CC0-8982-784FD25C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765" y="1816832"/>
            <a:ext cx="6562164" cy="4751021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Switch back to the Gauss-Seidel solver</a:t>
            </a:r>
          </a:p>
          <a:p>
            <a:r>
              <a:rPr lang="en-US" sz="3200" dirty="0"/>
              <a:t>Switch to the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WeightBuildImplicit</a:t>
            </a:r>
            <a:r>
              <a:rPr lang="en-US" sz="3200" dirty="0"/>
              <a:t> component</a:t>
            </a:r>
          </a:p>
          <a:p>
            <a:pPr lvl="1"/>
            <a:r>
              <a:rPr lang="en-US" dirty="0"/>
              <a:t>solves for TOW by forcing design range equal to analyzed range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What happens when you run the model? Why?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Try the Newton solver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85CA7C-E2C4-A94B-A8B8-824CDC1F8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791" y="1690688"/>
            <a:ext cx="51816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782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0853A-EA2D-8346-B285-0034721AE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with and </a:t>
            </a:r>
            <a:br>
              <a:rPr lang="en-US" dirty="0"/>
            </a:br>
            <a:r>
              <a:rPr lang="en-US" dirty="0"/>
              <a:t>without analytic derivatives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80E80-610A-E444-87B7-0A365976E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level introduction to different methods of computing derivatives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Lab 2: Optimization of a FEM for a cantilever beam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9F495-1679-E846-9D4E-158E2DCCE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866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659" y="65943"/>
            <a:ext cx="10515600" cy="1325563"/>
          </a:xfrm>
        </p:spPr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1D90E9-7FBE-42DA-A5A9-7CAAE9A4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659" y="1601786"/>
            <a:ext cx="4956425" cy="48459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OpenMDAO is capable of evaluating DOEs just like </a:t>
            </a:r>
            <a:r>
              <a:rPr lang="en-US" dirty="0" err="1"/>
              <a:t>ModelCenter</a:t>
            </a:r>
            <a:r>
              <a:rPr lang="en-US" dirty="0"/>
              <a:t>, but…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r>
              <a:rPr lang="en-US" dirty="0"/>
              <a:t>Gradient based optimization is A LOT faster!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So we need </a:t>
            </a:r>
            <a:r>
              <a:rPr lang="en-US" b="1" dirty="0"/>
              <a:t>total derivatives </a:t>
            </a:r>
            <a:r>
              <a:rPr lang="en-US" dirty="0"/>
              <a:t>across the whole model: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A4B698-B7ED-4F37-9DAE-BA3E9A53B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9260" y="1601787"/>
            <a:ext cx="1619250" cy="81915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D32B720-309C-6D4B-812F-08312F2EACDA}"/>
              </a:ext>
            </a:extLst>
          </p:cNvPr>
          <p:cNvGrpSpPr/>
          <p:nvPr/>
        </p:nvGrpSpPr>
        <p:grpSpPr>
          <a:xfrm>
            <a:off x="5629836" y="76613"/>
            <a:ext cx="4887330" cy="4589998"/>
            <a:chOff x="5371930" y="76613"/>
            <a:chExt cx="4887330" cy="45899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AB973E-814B-AC45-96C1-2C63B5D4B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874" y="76613"/>
              <a:ext cx="3845674" cy="4589998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4839448-EC2E-884F-846F-1567225FB42D}"/>
                </a:ext>
              </a:extLst>
            </p:cNvPr>
            <p:cNvCxnSpPr/>
            <p:nvPr/>
          </p:nvCxnSpPr>
          <p:spPr>
            <a:xfrm>
              <a:off x="9710620" y="1995243"/>
              <a:ext cx="54864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0E69CA-07AF-0C4B-814B-6280BBE2DC84}"/>
                </a:ext>
              </a:extLst>
            </p:cNvPr>
            <p:cNvSpPr/>
            <p:nvPr/>
          </p:nvSpPr>
          <p:spPr>
            <a:xfrm>
              <a:off x="5371930" y="105511"/>
              <a:ext cx="4123762" cy="439175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470FAD2-AF52-E845-97D2-68C3E1B9F158}"/>
              </a:ext>
            </a:extLst>
          </p:cNvPr>
          <p:cNvGrpSpPr/>
          <p:nvPr/>
        </p:nvGrpSpPr>
        <p:grpSpPr>
          <a:xfrm>
            <a:off x="5734777" y="4914171"/>
            <a:ext cx="2862404" cy="1832373"/>
            <a:chOff x="5098840" y="4903266"/>
            <a:chExt cx="2862404" cy="183237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89DCC74-57D4-46EF-8E3B-DFF087226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98840" y="4903266"/>
              <a:ext cx="1981200" cy="1809750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0C4D90-AF1B-F541-8AE1-CF8CCABBD188}"/>
                </a:ext>
              </a:extLst>
            </p:cNvPr>
            <p:cNvSpPr/>
            <p:nvPr/>
          </p:nvSpPr>
          <p:spPr>
            <a:xfrm>
              <a:off x="5186470" y="5028466"/>
              <a:ext cx="1893570" cy="17071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580CC0-29B1-6B4C-A6B5-14D499086870}"/>
                </a:ext>
              </a:extLst>
            </p:cNvPr>
            <p:cNvSpPr txBox="1"/>
            <p:nvPr/>
          </p:nvSpPr>
          <p:spPr>
            <a:xfrm>
              <a:off x="7420711" y="5603634"/>
              <a:ext cx="54053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rgbClr val="FF0000"/>
                  </a:solidFill>
                </a:rPr>
                <a:t>??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51404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difference is easy, but…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1D90E9-7FBE-42DA-A5A9-7CAAE9A4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04692" cy="4351338"/>
          </a:xfrm>
        </p:spPr>
        <p:txBody>
          <a:bodyPr/>
          <a:lstStyle/>
          <a:p>
            <a:r>
              <a:rPr lang="en-US" dirty="0"/>
              <a:t>Treats your model as a </a:t>
            </a:r>
            <a:br>
              <a:rPr lang="en-US" dirty="0"/>
            </a:br>
            <a:r>
              <a:rPr lang="en-US" dirty="0"/>
              <a:t>black-box</a:t>
            </a:r>
            <a:br>
              <a:rPr lang="en-US" dirty="0"/>
            </a:br>
            <a:endParaRPr lang="en-US" dirty="0"/>
          </a:p>
          <a:p>
            <a:r>
              <a:rPr lang="en-US" dirty="0"/>
              <a:t>Expensive </a:t>
            </a:r>
            <a:br>
              <a:rPr lang="en-US" dirty="0"/>
            </a:br>
            <a:endParaRPr lang="en-US" dirty="0"/>
          </a:p>
          <a:p>
            <a:r>
              <a:rPr lang="en-US" dirty="0"/>
              <a:t>Accuracy can be bad, especially close to the optimal point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E04AD-E361-4BA8-8D4D-7C7F0B016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70" y="5656342"/>
            <a:ext cx="5981700" cy="105727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C0365B1-2FF6-1C4B-ABDD-F7849946E241}"/>
              </a:ext>
            </a:extLst>
          </p:cNvPr>
          <p:cNvGrpSpPr/>
          <p:nvPr/>
        </p:nvGrpSpPr>
        <p:grpSpPr>
          <a:xfrm>
            <a:off x="6322650" y="1594982"/>
            <a:ext cx="5522742" cy="4589998"/>
            <a:chOff x="6322650" y="1594982"/>
            <a:chExt cx="5522742" cy="458999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B589E95-70AD-1C42-BBCD-FD3559824BC6}"/>
                </a:ext>
              </a:extLst>
            </p:cNvPr>
            <p:cNvGrpSpPr/>
            <p:nvPr/>
          </p:nvGrpSpPr>
          <p:grpSpPr>
            <a:xfrm>
              <a:off x="7163914" y="1594982"/>
              <a:ext cx="3845674" cy="4589998"/>
              <a:chOff x="5497874" y="76613"/>
              <a:chExt cx="3845674" cy="4589998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46F6E28-F2C8-8F41-A06D-B86FC7D6DC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7874" y="76613"/>
                <a:ext cx="3845674" cy="4589998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5CE97C9-22A5-314B-A8C5-F409F5241BD2}"/>
                  </a:ext>
                </a:extLst>
              </p:cNvPr>
              <p:cNvSpPr/>
              <p:nvPr/>
            </p:nvSpPr>
            <p:spPr>
              <a:xfrm>
                <a:off x="5613991" y="755908"/>
                <a:ext cx="2766646" cy="3493478"/>
              </a:xfrm>
              <a:prstGeom prst="rect">
                <a:avLst/>
              </a:prstGeom>
              <a:solidFill>
                <a:schemeClr val="tx1">
                  <a:alpha val="93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1AA873-0EE1-F148-A671-E39A28B44ED6}"/>
                </a:ext>
              </a:extLst>
            </p:cNvPr>
            <p:cNvGrpSpPr/>
            <p:nvPr/>
          </p:nvGrpSpPr>
          <p:grpSpPr>
            <a:xfrm>
              <a:off x="6322650" y="1825625"/>
              <a:ext cx="548640" cy="298572"/>
              <a:chOff x="6322650" y="1825625"/>
              <a:chExt cx="548640" cy="298572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35966154-0A50-F04F-8B41-55D739426F29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8A41A4E8-8CD8-C64D-BC16-F3B2F7C078BC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EA04E79-5DDA-2D48-8FEE-D8076B858073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0F52EB6-B9DD-5443-A6CC-3DE4BA0DCC7A}"/>
                </a:ext>
              </a:extLst>
            </p:cNvPr>
            <p:cNvGrpSpPr/>
            <p:nvPr/>
          </p:nvGrpSpPr>
          <p:grpSpPr>
            <a:xfrm>
              <a:off x="11296752" y="5087938"/>
              <a:ext cx="548640" cy="298572"/>
              <a:chOff x="6322650" y="1825625"/>
              <a:chExt cx="548640" cy="298572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60B580FC-AEF4-4341-83FC-76223733C7B2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42682DEC-2E53-4946-8DEB-0ED7EE90D1F1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7A9938BE-BD7A-6B40-BFFF-924DCA14C84A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669990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Friends don’t let friends </a:t>
            </a:r>
            <a:br>
              <a:rPr lang="en-US" dirty="0"/>
            </a:br>
            <a:r>
              <a:rPr lang="en-US" dirty="0"/>
              <a:t>finite difference across solvers!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83362"/>
            <a:ext cx="10515600" cy="49017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/>
              <a:t>E. S. Hendricks and J. S. Gray, “</a:t>
            </a:r>
            <a:r>
              <a:rPr lang="en-US" sz="1400" b="1" dirty="0" err="1"/>
              <a:t>Pycycle</a:t>
            </a:r>
            <a:r>
              <a:rPr lang="en-US" sz="1400" b="1" dirty="0"/>
              <a:t>: a tool for efficient optimization of gas turbine engine cycles,” </a:t>
            </a:r>
            <a:r>
              <a:rPr lang="en-US" sz="1400" b="1" i="1" dirty="0"/>
              <a:t>Aerospace</a:t>
            </a:r>
            <a:r>
              <a:rPr lang="en-US" sz="1400" b="1" dirty="0"/>
              <a:t>, vol. 6, </a:t>
            </a:r>
            <a:r>
              <a:rPr lang="en-US" sz="1400" b="1" dirty="0" err="1"/>
              <a:t>iss</a:t>
            </a:r>
            <a:r>
              <a:rPr lang="en-US" sz="1400" b="1" dirty="0"/>
              <a:t>. 87, 2019. </a:t>
            </a:r>
          </a:p>
          <a:p>
            <a:pPr marL="0" indent="0">
              <a:buNone/>
            </a:pPr>
            <a:r>
              <a:rPr lang="en-US" sz="1400" dirty="0"/>
              <a:t>E. S. Hendricks, “A multi-level multi-design point approach for gas turbine cycle and turbine conceptual design,” PhD Thesis, 2017. </a:t>
            </a:r>
          </a:p>
          <a:p>
            <a:pPr marL="0" indent="0">
              <a:buNone/>
            </a:pPr>
            <a:r>
              <a:rPr lang="en-US" sz="1400" dirty="0"/>
              <a:t> J. S. Gray, T. A. Hearn, K. T. Moore, J. Hwang, J. Martins, and A. Ning, “Automatic Evaluation of Multidisciplinary Derivatives Using a Graph-Based Problem Formulation in </a:t>
            </a:r>
            <a:r>
              <a:rPr lang="en-US" sz="1400" dirty="0" err="1"/>
              <a:t>OpenMDAO</a:t>
            </a:r>
            <a:r>
              <a:rPr lang="en-US" sz="1400" dirty="0"/>
              <a:t>,” in </a:t>
            </a:r>
            <a:r>
              <a:rPr lang="en-US" sz="1400" i="1" dirty="0"/>
              <a:t>15th AIAA/ISSMO Multidisciplinary Analysis and Optimization Conference</a:t>
            </a:r>
            <a:r>
              <a:rPr lang="en-US" sz="1400" dirty="0"/>
              <a:t>, 2014. </a:t>
            </a:r>
          </a:p>
          <a:p>
            <a:pPr marL="0" indent="0">
              <a:buNone/>
            </a:pPr>
            <a:r>
              <a:rPr lang="en-US" sz="1400" dirty="0"/>
              <a:t>J. S. Gray, K. T. Moore, T. A. Hearn, and B. A. Naylor, “Standard Platform for Benchmarking Multidisciplinary Design Analysis and Optimization Architectures,” </a:t>
            </a:r>
            <a:r>
              <a:rPr lang="en-US" sz="1400" i="1" dirty="0"/>
              <a:t>AIAA Journal</a:t>
            </a:r>
            <a:r>
              <a:rPr lang="en-US" sz="1400" dirty="0"/>
              <a:t>, vol. 51, </a:t>
            </a:r>
            <a:r>
              <a:rPr lang="en-US" sz="1400" dirty="0" err="1"/>
              <a:t>iss</a:t>
            </a:r>
            <a:r>
              <a:rPr lang="en-US" sz="1400" dirty="0"/>
              <a:t>. 10, p. 2380–2394, 2013. </a:t>
            </a:r>
          </a:p>
          <a:p>
            <a:pPr marL="0" indent="0">
              <a:buNone/>
            </a:pPr>
            <a:r>
              <a:rPr lang="en-US" sz="1400" dirty="0"/>
              <a:t>C. Marriage and Martins, J. R. R. A.  “Reconfigurable Semi-Analytic Sensitivity Methods and MDO Architectures Within the </a:t>
            </a:r>
            <a:r>
              <a:rPr lang="el-GR" sz="1400" dirty="0"/>
              <a:t>π</a:t>
            </a:r>
            <a:r>
              <a:rPr lang="en-US" sz="1400" dirty="0"/>
              <a:t>MDO Framework”, in </a:t>
            </a:r>
            <a:r>
              <a:rPr lang="en-US" sz="1400" i="1" dirty="0"/>
              <a:t>Proceedings of the 12th AIAA/ISSMO Multidisciplinary Analysis and Optimization Conference</a:t>
            </a:r>
            <a:r>
              <a:rPr lang="en-US" sz="1400" dirty="0"/>
              <a:t>, Victoria, BC, 2008.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06E10F-B364-4E47-A0ED-1D466A42D7D7}"/>
              </a:ext>
            </a:extLst>
          </p:cNvPr>
          <p:cNvSpPr txBox="1"/>
          <p:nvPr/>
        </p:nvSpPr>
        <p:spPr>
          <a:xfrm>
            <a:off x="838200" y="1837225"/>
            <a:ext cx="756162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Seriously… don’t do this unless you really have to.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It’s expensive (make your solver tolerances really tight)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It’s inaccurate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will probably make your optimization converge slowly!</a:t>
            </a:r>
          </a:p>
          <a:p>
            <a:endParaRPr lang="en-US" sz="2400" dirty="0"/>
          </a:p>
          <a:p>
            <a:r>
              <a:rPr lang="en-US" sz="2400" dirty="0"/>
              <a:t>Lots of papers on this topic: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88945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step is more accurate </a:t>
            </a:r>
            <a:br>
              <a:rPr lang="en-US" dirty="0"/>
            </a:br>
            <a:r>
              <a:rPr lang="en-US" dirty="0"/>
              <a:t>than FD, but…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1D90E9-7FBE-42DA-A5A9-7CAAE9A4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9246" cy="4351338"/>
          </a:xfrm>
        </p:spPr>
        <p:txBody>
          <a:bodyPr/>
          <a:lstStyle/>
          <a:p>
            <a:r>
              <a:rPr lang="en-US" dirty="0"/>
              <a:t>Treats your models as a gray-box (might require code modification)</a:t>
            </a:r>
          </a:p>
          <a:p>
            <a:r>
              <a:rPr lang="en-US" dirty="0"/>
              <a:t>Even more expensive</a:t>
            </a:r>
          </a:p>
          <a:p>
            <a:r>
              <a:rPr lang="en-US" dirty="0"/>
              <a:t>Some functions are tricky…</a:t>
            </a:r>
          </a:p>
          <a:p>
            <a:pPr lvl="1"/>
            <a:r>
              <a:rPr lang="en-US" dirty="0"/>
              <a:t>min(), max(), abs() can cause issues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2D184D-794C-442F-82B9-4A3D01CD6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95" y="5386510"/>
            <a:ext cx="6162675" cy="12573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DCE076D-634F-ED4A-8BE8-B2A5DC03120C}"/>
              </a:ext>
            </a:extLst>
          </p:cNvPr>
          <p:cNvGrpSpPr/>
          <p:nvPr/>
        </p:nvGrpSpPr>
        <p:grpSpPr>
          <a:xfrm>
            <a:off x="6322650" y="1594982"/>
            <a:ext cx="5522742" cy="4589998"/>
            <a:chOff x="6322650" y="1594982"/>
            <a:chExt cx="5522742" cy="458999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76691A2-A3C4-F249-89FE-675BEFC20348}"/>
                </a:ext>
              </a:extLst>
            </p:cNvPr>
            <p:cNvGrpSpPr/>
            <p:nvPr/>
          </p:nvGrpSpPr>
          <p:grpSpPr>
            <a:xfrm>
              <a:off x="7163914" y="1594982"/>
              <a:ext cx="3845674" cy="4589998"/>
              <a:chOff x="5497874" y="76613"/>
              <a:chExt cx="3845674" cy="4589998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C4F53BDB-E470-AE42-9C00-35AE52CD5D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7874" y="76613"/>
                <a:ext cx="3845674" cy="4589998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532BFA4-A425-464A-ACF4-2F8BABB21C3C}"/>
                  </a:ext>
                </a:extLst>
              </p:cNvPr>
              <p:cNvSpPr/>
              <p:nvPr/>
            </p:nvSpPr>
            <p:spPr>
              <a:xfrm>
                <a:off x="5613991" y="755908"/>
                <a:ext cx="2766646" cy="3493478"/>
              </a:xfrm>
              <a:prstGeom prst="rect">
                <a:avLst/>
              </a:prstGeom>
              <a:solidFill>
                <a:schemeClr val="tx1">
                  <a:alpha val="66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4312200-B007-9A40-BAC0-91CAB8074979}"/>
                </a:ext>
              </a:extLst>
            </p:cNvPr>
            <p:cNvGrpSpPr/>
            <p:nvPr/>
          </p:nvGrpSpPr>
          <p:grpSpPr>
            <a:xfrm>
              <a:off x="6322650" y="1825625"/>
              <a:ext cx="548640" cy="298572"/>
              <a:chOff x="6322650" y="1825625"/>
              <a:chExt cx="548640" cy="298572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B12401F-BDEF-574A-881A-88E177629A54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E8C8BCA-0C48-1F44-80E6-6F971764C9FC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7D4825C3-4BFE-054D-8F0E-786EEDFDBB75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C6A30A2-B83D-2246-AE66-4BB4BE0CB02D}"/>
                </a:ext>
              </a:extLst>
            </p:cNvPr>
            <p:cNvGrpSpPr/>
            <p:nvPr/>
          </p:nvGrpSpPr>
          <p:grpSpPr>
            <a:xfrm>
              <a:off x="11296752" y="5087938"/>
              <a:ext cx="548640" cy="298572"/>
              <a:chOff x="6322650" y="1825625"/>
              <a:chExt cx="548640" cy="298572"/>
            </a:xfrm>
          </p:grpSpPr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3704A586-73C7-0140-B451-CF7DB02D33B4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44A386AA-FE96-C24D-940F-1EC9F475B49B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8806D2D-8E9F-D54E-9522-254E2521B4F7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160181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 derivatives are both </a:t>
            </a:r>
            <a:br>
              <a:rPr lang="en-US" dirty="0"/>
            </a:br>
            <a:r>
              <a:rPr lang="en-US" dirty="0"/>
              <a:t>fast and accurate!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4F53BDB-E470-AE42-9C00-35AE52CD5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032" y="1588063"/>
            <a:ext cx="3845674" cy="4589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6DF678-38C9-A441-820D-17B8DF274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903" y="3091018"/>
            <a:ext cx="38227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060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models with coupling?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461" y="1573457"/>
            <a:ext cx="4235939" cy="489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40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073056" cy="4351338"/>
          </a:xfrm>
        </p:spPr>
        <p:txBody>
          <a:bodyPr>
            <a:normAutofit/>
          </a:bodyPr>
          <a:lstStyle/>
          <a:p>
            <a:r>
              <a:rPr lang="en-US" sz="3200" dirty="0"/>
              <a:t>Learn enough to run a useful OpenMDAO model</a:t>
            </a:r>
          </a:p>
          <a:p>
            <a:endParaRPr lang="en-US" sz="3200" dirty="0"/>
          </a:p>
          <a:p>
            <a:r>
              <a:rPr lang="en-US" sz="3200" dirty="0"/>
              <a:t>Gain some intuition about the operating theory</a:t>
            </a:r>
          </a:p>
          <a:p>
            <a:endParaRPr lang="en-US" sz="3200" dirty="0"/>
          </a:p>
          <a:p>
            <a:r>
              <a:rPr lang="en-US" sz="3200" dirty="0"/>
              <a:t>Get </a:t>
            </a:r>
            <a:r>
              <a:rPr lang="en-US" sz="3200" b="1" dirty="0"/>
              <a:t>really excited </a:t>
            </a:r>
            <a:r>
              <a:rPr lang="en-US" sz="3200" dirty="0"/>
              <a:t>about using analytic derivatives for optimization!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8BBD8-3536-4C2D-821A-B9DA84816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86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differentiate through this convergence loop?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461" y="1573457"/>
            <a:ext cx="4235939" cy="489780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387F5131-F0A3-1849-AF87-D7CE5DE04433}"/>
              </a:ext>
            </a:extLst>
          </p:cNvPr>
          <p:cNvSpPr/>
          <p:nvPr/>
        </p:nvSpPr>
        <p:spPr>
          <a:xfrm>
            <a:off x="3938953" y="2227385"/>
            <a:ext cx="2907324" cy="2778368"/>
          </a:xfrm>
          <a:prstGeom prst="ellipse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7AC5EB-D7D1-4047-9D14-BB6DC58CDE6E}"/>
              </a:ext>
            </a:extLst>
          </p:cNvPr>
          <p:cNvSpPr txBox="1"/>
          <p:nvPr/>
        </p:nvSpPr>
        <p:spPr>
          <a:xfrm>
            <a:off x="7032874" y="1922585"/>
            <a:ext cx="5027402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We’ll need a nonlinear </a:t>
            </a:r>
            <a:br>
              <a:rPr lang="en-US" sz="2500" dirty="0"/>
            </a:br>
            <a:r>
              <a:rPr lang="en-US" sz="2500" dirty="0"/>
              <a:t>solver to converge this coupling. </a:t>
            </a:r>
          </a:p>
          <a:p>
            <a:br>
              <a:rPr lang="en-US" sz="2500" dirty="0"/>
            </a:br>
            <a:r>
              <a:rPr lang="en-US" sz="2500" dirty="0"/>
              <a:t>The solver loop changes the way you </a:t>
            </a:r>
            <a:br>
              <a:rPr lang="en-US" sz="2500" dirty="0"/>
            </a:br>
            <a:r>
              <a:rPr lang="en-US" sz="2500" dirty="0"/>
              <a:t>compute analytic derivatives</a:t>
            </a:r>
          </a:p>
        </p:txBody>
      </p:sp>
    </p:spTree>
    <p:extLst>
      <p:ext uri="{BB962C8B-B14F-4D97-AF65-F5344CB8AC3E}">
        <p14:creationId xmlns:p14="http://schemas.microsoft.com/office/powerpoint/2010/main" val="40628153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Manually computing analytic derivatives for coupled models takes a lot of 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62B8D3-6AA0-9349-95E7-C806CE3EF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233463"/>
            <a:ext cx="8382000" cy="1538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38" y="1416903"/>
            <a:ext cx="4235939" cy="489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081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compute these extra terms?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62B8D3-6AA0-9349-95E7-C806CE3EF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233463"/>
            <a:ext cx="8382000" cy="1538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38" y="1416903"/>
            <a:ext cx="4235939" cy="4897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E7784E-4863-7D47-8799-E05A02643A6B}"/>
              </a:ext>
            </a:extLst>
          </p:cNvPr>
          <p:cNvSpPr txBox="1"/>
          <p:nvPr/>
        </p:nvSpPr>
        <p:spPr>
          <a:xfrm>
            <a:off x="7523283" y="5551303"/>
            <a:ext cx="41444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</a:rPr>
              <a:t>These terms will be </a:t>
            </a:r>
            <a:br>
              <a:rPr lang="en-US" sz="3000" dirty="0">
                <a:solidFill>
                  <a:srgbClr val="FF0000"/>
                </a:solidFill>
              </a:rPr>
            </a:br>
            <a:r>
              <a:rPr lang="en-US" sz="3000" dirty="0">
                <a:solidFill>
                  <a:srgbClr val="FF0000"/>
                </a:solidFill>
              </a:rPr>
              <a:t>computed using adjoints!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13759D-FEC2-F142-A4BA-169E2ABAE200}"/>
              </a:ext>
            </a:extLst>
          </p:cNvPr>
          <p:cNvCxnSpPr>
            <a:cxnSpLocks/>
            <a:stCxn id="9" idx="0"/>
            <a:endCxn id="3" idx="2"/>
          </p:cNvCxnSpPr>
          <p:nvPr/>
        </p:nvCxnSpPr>
        <p:spPr>
          <a:xfrm flipV="1">
            <a:off x="9595485" y="4548555"/>
            <a:ext cx="0" cy="10027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F22EC7-9B10-3E49-A653-97719BACBB2F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V="1">
            <a:off x="9595485" y="4548554"/>
            <a:ext cx="2086708" cy="10027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8BB90E4-D669-BA44-BD86-9C934AF6ACE2}"/>
              </a:ext>
            </a:extLst>
          </p:cNvPr>
          <p:cNvSpPr/>
          <p:nvPr/>
        </p:nvSpPr>
        <p:spPr>
          <a:xfrm>
            <a:off x="9191185" y="3423138"/>
            <a:ext cx="808600" cy="1125417"/>
          </a:xfrm>
          <a:prstGeom prst="rect">
            <a:avLst/>
          </a:prstGeom>
          <a:solidFill>
            <a:srgbClr val="FF000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EF149C-5228-9D4F-B345-4D2633D38F1E}"/>
              </a:ext>
            </a:extLst>
          </p:cNvPr>
          <p:cNvSpPr/>
          <p:nvPr/>
        </p:nvSpPr>
        <p:spPr>
          <a:xfrm>
            <a:off x="11277893" y="3423137"/>
            <a:ext cx="808600" cy="1125417"/>
          </a:xfrm>
          <a:prstGeom prst="rect">
            <a:avLst/>
          </a:prstGeom>
          <a:solidFill>
            <a:srgbClr val="FF000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3756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models get really big … </a:t>
            </a:r>
            <a:br>
              <a:rPr lang="en-US" dirty="0"/>
            </a:br>
            <a:r>
              <a:rPr lang="en-US" dirty="0"/>
              <a:t>have fun!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ED5B8-93DC-3543-93EF-927E705CD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40" y="1488097"/>
            <a:ext cx="6299200" cy="5029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04963A6-E5AA-1B4C-BCDD-28935E802766}"/>
              </a:ext>
            </a:extLst>
          </p:cNvPr>
          <p:cNvGrpSpPr/>
          <p:nvPr/>
        </p:nvGrpSpPr>
        <p:grpSpPr>
          <a:xfrm>
            <a:off x="8077731" y="2351392"/>
            <a:ext cx="2159305" cy="1168400"/>
            <a:chOff x="7231480" y="2834297"/>
            <a:chExt cx="2159305" cy="1168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760AA7-F6E5-BB48-8FDE-8289CEA15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1480" y="2834297"/>
              <a:ext cx="762000" cy="1168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F38587-A08C-DD45-A98D-460F932FEB2C}"/>
                </a:ext>
              </a:extLst>
            </p:cNvPr>
            <p:cNvSpPr txBox="1"/>
            <p:nvPr/>
          </p:nvSpPr>
          <p:spPr>
            <a:xfrm>
              <a:off x="8124092" y="3064554"/>
              <a:ext cx="12666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= ???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C23127-3445-4C48-81DF-46EA19FF51E6}"/>
              </a:ext>
            </a:extLst>
          </p:cNvPr>
          <p:cNvSpPr txBox="1"/>
          <p:nvPr/>
        </p:nvSpPr>
        <p:spPr>
          <a:xfrm>
            <a:off x="7723702" y="4434625"/>
            <a:ext cx="39458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Lets be honest, this just </a:t>
            </a:r>
            <a:br>
              <a:rPr lang="en-US" sz="3000" dirty="0"/>
            </a:br>
            <a:r>
              <a:rPr lang="en-US" sz="3000" dirty="0"/>
              <a:t>isn’t going to happen! </a:t>
            </a:r>
          </a:p>
        </p:txBody>
      </p:sp>
    </p:spTree>
    <p:extLst>
      <p:ext uri="{BB962C8B-B14F-4D97-AF65-F5344CB8AC3E}">
        <p14:creationId xmlns:p14="http://schemas.microsoft.com/office/powerpoint/2010/main" val="34043801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can compute these total derivatives for you, automatically!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ED5B8-93DC-3543-93EF-927E705CD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40" y="1488097"/>
            <a:ext cx="6299200" cy="5029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04963A6-E5AA-1B4C-BCDD-28935E802766}"/>
              </a:ext>
            </a:extLst>
          </p:cNvPr>
          <p:cNvGrpSpPr/>
          <p:nvPr/>
        </p:nvGrpSpPr>
        <p:grpSpPr>
          <a:xfrm>
            <a:off x="7184440" y="2351392"/>
            <a:ext cx="5066703" cy="1168400"/>
            <a:chOff x="7231480" y="2834297"/>
            <a:chExt cx="5066703" cy="1168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760AA7-F6E5-BB48-8FDE-8289CEA15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1480" y="2834297"/>
              <a:ext cx="762000" cy="1168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F38587-A08C-DD45-A98D-460F932FEB2C}"/>
                </a:ext>
              </a:extLst>
            </p:cNvPr>
            <p:cNvSpPr txBox="1"/>
            <p:nvPr/>
          </p:nvSpPr>
          <p:spPr>
            <a:xfrm>
              <a:off x="8124092" y="3064554"/>
              <a:ext cx="41740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= [ask </a:t>
              </a:r>
              <a:r>
                <a:rPr lang="en-US" sz="4000" dirty="0" err="1"/>
                <a:t>OpenMDAO</a:t>
              </a:r>
              <a:r>
                <a:rPr lang="en-US" sz="4000" dirty="0"/>
                <a:t>]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C23127-3445-4C48-81DF-46EA19FF51E6}"/>
              </a:ext>
            </a:extLst>
          </p:cNvPr>
          <p:cNvSpPr txBox="1"/>
          <p:nvPr/>
        </p:nvSpPr>
        <p:spPr>
          <a:xfrm>
            <a:off x="7565440" y="4826401"/>
            <a:ext cx="468128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For a deep dive on the math:</a:t>
            </a:r>
            <a:br>
              <a:rPr lang="en-US" sz="3000" dirty="0"/>
            </a:br>
            <a:endParaRPr lang="en-US" sz="3000" dirty="0"/>
          </a:p>
          <a:p>
            <a:r>
              <a:rPr lang="en-US" sz="3000" dirty="0"/>
              <a:t>[Martins and Hwang 2013]</a:t>
            </a:r>
          </a:p>
          <a:p>
            <a:r>
              <a:rPr lang="en-US" sz="3000" dirty="0"/>
              <a:t>[Hwang and Martins 2018] </a:t>
            </a:r>
          </a:p>
        </p:txBody>
      </p:sp>
    </p:spTree>
    <p:extLst>
      <p:ext uri="{BB962C8B-B14F-4D97-AF65-F5344CB8AC3E}">
        <p14:creationId xmlns:p14="http://schemas.microsoft.com/office/powerpoint/2010/main" val="42039354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splits total derivative computation into two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D3D94-1C75-C94E-ACDA-38D9F1D5E4E5}"/>
              </a:ext>
            </a:extLst>
          </p:cNvPr>
          <p:cNvSpPr txBox="1"/>
          <p:nvPr/>
        </p:nvSpPr>
        <p:spPr>
          <a:xfrm>
            <a:off x="5252828" y="2365275"/>
            <a:ext cx="5819029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3000" dirty="0"/>
              <a:t>Computing the partial derivatives </a:t>
            </a:r>
            <a:br>
              <a:rPr lang="en-US" sz="3000" dirty="0"/>
            </a:br>
            <a:r>
              <a:rPr lang="en-US" sz="3000" dirty="0"/>
              <a:t>for each component </a:t>
            </a:r>
          </a:p>
          <a:p>
            <a:pPr lvl="1"/>
            <a:endParaRPr lang="en-US" sz="3000" dirty="0"/>
          </a:p>
          <a:p>
            <a:pPr marL="342900" indent="-342900">
              <a:buAutoNum type="arabicParenR"/>
            </a:pPr>
            <a:r>
              <a:rPr lang="en-US" sz="3000" dirty="0"/>
              <a:t>Solving a linear system for </a:t>
            </a:r>
            <a:br>
              <a:rPr lang="en-US" sz="3000" dirty="0"/>
            </a:br>
            <a:r>
              <a:rPr lang="en-US" sz="3000" dirty="0"/>
              <a:t>total derivatives</a:t>
            </a:r>
            <a:br>
              <a:rPr lang="en-US" sz="2800" dirty="0"/>
            </a:br>
            <a:r>
              <a:rPr lang="en-US" sz="2800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5FA8CE-C2FA-0741-9609-AFCF46B74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6" y="1596903"/>
            <a:ext cx="4235939" cy="489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719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splits total derivative computation into two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D3D94-1C75-C94E-ACDA-38D9F1D5E4E5}"/>
              </a:ext>
            </a:extLst>
          </p:cNvPr>
          <p:cNvSpPr txBox="1"/>
          <p:nvPr/>
        </p:nvSpPr>
        <p:spPr>
          <a:xfrm>
            <a:off x="5124039" y="1785726"/>
            <a:ext cx="6679136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800" b="1" dirty="0"/>
              <a:t>Computing the partial derivatives </a:t>
            </a:r>
            <a:br>
              <a:rPr lang="en-US" sz="2800" b="1" dirty="0"/>
            </a:br>
            <a:r>
              <a:rPr lang="en-US" sz="2800" b="1" dirty="0"/>
              <a:t>for each component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Numerical approach: FD/CS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Analytic approach: </a:t>
            </a:r>
            <a:br>
              <a:rPr lang="en-US" sz="2800" dirty="0"/>
            </a:br>
            <a:r>
              <a:rPr lang="en-US" sz="2800" dirty="0"/>
              <a:t>hand derivation or AD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Mix and Match numerical and analytic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You are responsible for this step, </a:t>
            </a:r>
            <a:br>
              <a:rPr lang="en-US" sz="2800" dirty="0"/>
            </a:br>
            <a:r>
              <a:rPr lang="en-US" sz="2800" dirty="0"/>
              <a:t>but </a:t>
            </a:r>
            <a:r>
              <a:rPr lang="en-US" sz="2800" dirty="0" err="1"/>
              <a:t>OpenMDAO</a:t>
            </a:r>
            <a:r>
              <a:rPr lang="en-US" sz="2800" dirty="0"/>
              <a:t> can help you a bit</a:t>
            </a:r>
          </a:p>
          <a:p>
            <a:pPr lvl="1"/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5FA8CE-C2FA-0741-9609-AFCF46B74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6" y="1596903"/>
            <a:ext cx="4235939" cy="489780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9E2986-3822-7B48-ACF0-0725FCFB5004}"/>
              </a:ext>
            </a:extLst>
          </p:cNvPr>
          <p:cNvCxnSpPr>
            <a:cxnSpLocks/>
          </p:cNvCxnSpPr>
          <p:nvPr/>
        </p:nvCxnSpPr>
        <p:spPr>
          <a:xfrm flipH="1">
            <a:off x="2305318" y="2264229"/>
            <a:ext cx="2818721" cy="18054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8C8679-5D79-B345-8E82-08AB40793421}"/>
              </a:ext>
            </a:extLst>
          </p:cNvPr>
          <p:cNvCxnSpPr>
            <a:cxnSpLocks/>
          </p:cNvCxnSpPr>
          <p:nvPr/>
        </p:nvCxnSpPr>
        <p:spPr>
          <a:xfrm flipH="1">
            <a:off x="1326524" y="2264229"/>
            <a:ext cx="3797516" cy="6721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C9201D2-676D-8647-AE9D-2B0B7640813A}"/>
              </a:ext>
            </a:extLst>
          </p:cNvPr>
          <p:cNvCxnSpPr>
            <a:cxnSpLocks/>
          </p:cNvCxnSpPr>
          <p:nvPr/>
        </p:nvCxnSpPr>
        <p:spPr>
          <a:xfrm flipH="1">
            <a:off x="3258355" y="2264229"/>
            <a:ext cx="1865684" cy="30609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2147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splits total derivative computation into two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D3D94-1C75-C94E-ACDA-38D9F1D5E4E5}"/>
              </a:ext>
            </a:extLst>
          </p:cNvPr>
          <p:cNvSpPr txBox="1"/>
          <p:nvPr/>
        </p:nvSpPr>
        <p:spPr>
          <a:xfrm>
            <a:off x="5124039" y="1785726"/>
            <a:ext cx="675396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1) Computing the partial derivatives </a:t>
            </a:r>
            <a:br>
              <a:rPr lang="en-US" sz="2800" dirty="0"/>
            </a:br>
            <a:r>
              <a:rPr lang="en-US" sz="2800" dirty="0"/>
              <a:t>for each component </a:t>
            </a:r>
          </a:p>
          <a:p>
            <a:pPr lvl="1"/>
            <a:endParaRPr lang="en-US" sz="2800" dirty="0"/>
          </a:p>
          <a:p>
            <a:r>
              <a:rPr lang="en-US" sz="2800" b="1" dirty="0"/>
              <a:t>2) Solving a linear system for </a:t>
            </a:r>
            <a:br>
              <a:rPr lang="en-US" sz="2800" b="1" dirty="0"/>
            </a:br>
            <a:r>
              <a:rPr lang="en-US" sz="2800" b="1" dirty="0"/>
              <a:t>     total derivatives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 err="1"/>
              <a:t>OpenMDAO</a:t>
            </a:r>
            <a:r>
              <a:rPr lang="en-US" sz="2800" dirty="0"/>
              <a:t> does this automatically using a </a:t>
            </a:r>
            <a:br>
              <a:rPr lang="en-US" sz="2800" dirty="0"/>
            </a:br>
            <a:r>
              <a:rPr lang="en-US" sz="2800" dirty="0"/>
              <a:t>library of different linear solvers for different </a:t>
            </a:r>
            <a:br>
              <a:rPr lang="en-US" sz="2800" dirty="0"/>
            </a:br>
            <a:r>
              <a:rPr lang="en-US" sz="2800" dirty="0"/>
              <a:t>problems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5FA8CE-C2FA-0741-9609-AFCF46B74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6" y="1596903"/>
            <a:ext cx="4235939" cy="489780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62F9A7-3869-D84E-9A01-E3288ACCD5ED}"/>
              </a:ext>
            </a:extLst>
          </p:cNvPr>
          <p:cNvCxnSpPr>
            <a:cxnSpLocks/>
          </p:cNvCxnSpPr>
          <p:nvPr/>
        </p:nvCxnSpPr>
        <p:spPr>
          <a:xfrm>
            <a:off x="1233537" y="2174240"/>
            <a:ext cx="0" cy="94996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7C8DA63-30D3-D641-9955-BC5DE36F6D51}"/>
              </a:ext>
            </a:extLst>
          </p:cNvPr>
          <p:cNvCxnSpPr>
            <a:cxnSpLocks/>
          </p:cNvCxnSpPr>
          <p:nvPr/>
        </p:nvCxnSpPr>
        <p:spPr>
          <a:xfrm flipH="1">
            <a:off x="2032000" y="4246880"/>
            <a:ext cx="1232747" cy="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C771AC-A594-8F4A-8BF1-3CB3CBF9A239}"/>
              </a:ext>
            </a:extLst>
          </p:cNvPr>
          <p:cNvCxnSpPr>
            <a:cxnSpLocks/>
          </p:cNvCxnSpPr>
          <p:nvPr/>
        </p:nvCxnSpPr>
        <p:spPr>
          <a:xfrm flipH="1">
            <a:off x="1110827" y="3124200"/>
            <a:ext cx="1171786" cy="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10158D-1B33-C144-92B9-A9AD86E12D87}"/>
              </a:ext>
            </a:extLst>
          </p:cNvPr>
          <p:cNvCxnSpPr>
            <a:cxnSpLocks/>
          </p:cNvCxnSpPr>
          <p:nvPr/>
        </p:nvCxnSpPr>
        <p:spPr>
          <a:xfrm>
            <a:off x="2158757" y="3110654"/>
            <a:ext cx="0" cy="1136226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34CE6E-14AF-8E4A-89F7-029180CB5B48}"/>
              </a:ext>
            </a:extLst>
          </p:cNvPr>
          <p:cNvCxnSpPr>
            <a:cxnSpLocks/>
          </p:cNvCxnSpPr>
          <p:nvPr/>
        </p:nvCxnSpPr>
        <p:spPr>
          <a:xfrm>
            <a:off x="3137504" y="4240107"/>
            <a:ext cx="0" cy="1246293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6C01E1-6F69-6548-B7E9-6375097A83BB}"/>
              </a:ext>
            </a:extLst>
          </p:cNvPr>
          <p:cNvCxnSpPr>
            <a:cxnSpLocks/>
          </p:cNvCxnSpPr>
          <p:nvPr/>
        </p:nvCxnSpPr>
        <p:spPr>
          <a:xfrm flipH="1">
            <a:off x="3007360" y="5483013"/>
            <a:ext cx="1112765" cy="1016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C519250-AFFF-E24B-90A1-406B84B57DDB}"/>
              </a:ext>
            </a:extLst>
          </p:cNvPr>
          <p:cNvCxnSpPr>
            <a:cxnSpLocks/>
          </p:cNvCxnSpPr>
          <p:nvPr/>
        </p:nvCxnSpPr>
        <p:spPr>
          <a:xfrm flipH="1" flipV="1">
            <a:off x="1501699" y="2088996"/>
            <a:ext cx="3622340" cy="12489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4C49062-B2FE-AE4C-95E5-D5583512FE42}"/>
              </a:ext>
            </a:extLst>
          </p:cNvPr>
          <p:cNvCxnSpPr>
            <a:cxnSpLocks/>
          </p:cNvCxnSpPr>
          <p:nvPr/>
        </p:nvCxnSpPr>
        <p:spPr>
          <a:xfrm flipH="1">
            <a:off x="4304371" y="3337932"/>
            <a:ext cx="781975" cy="18882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8572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using </a:t>
            </a:r>
            <a:r>
              <a:rPr lang="en-US" dirty="0" err="1"/>
              <a:t>OpenMDAO’s</a:t>
            </a:r>
            <a:r>
              <a:rPr lang="en-US" dirty="0"/>
              <a:t> analytic derivative functionality you can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6689"/>
            <a:ext cx="10515600" cy="4351338"/>
          </a:xfrm>
        </p:spPr>
        <p:txBody>
          <a:bodyPr/>
          <a:lstStyle/>
          <a:p>
            <a:r>
              <a:rPr lang="en-US" dirty="0"/>
              <a:t>Efficiently solve optimization problems with 1000’s of design variables or thousands of constraints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 total derivatives across a complex model, </a:t>
            </a:r>
            <a:br>
              <a:rPr lang="en-US" dirty="0"/>
            </a:br>
            <a:r>
              <a:rPr lang="en-US" dirty="0"/>
              <a:t>by providing only partial derivatives of each component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Mix and match different techniques </a:t>
            </a:r>
            <a:br>
              <a:rPr lang="en-US" dirty="0"/>
            </a:br>
            <a:r>
              <a:rPr lang="en-US" dirty="0"/>
              <a:t>for computing partial derivatives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8535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of thumb for computing partials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1746"/>
          </a:xfrm>
        </p:spPr>
        <p:txBody>
          <a:bodyPr>
            <a:normAutofit/>
          </a:bodyPr>
          <a:lstStyle/>
          <a:p>
            <a:r>
              <a:rPr lang="en-US" dirty="0"/>
              <a:t>Fine to start out with FD partials </a:t>
            </a:r>
            <a:br>
              <a:rPr lang="en-US" dirty="0"/>
            </a:br>
            <a:r>
              <a:rPr lang="en-US" dirty="0"/>
              <a:t>while getting your model setup! </a:t>
            </a:r>
            <a:br>
              <a:rPr lang="en-US" dirty="0"/>
            </a:br>
            <a:endParaRPr lang="en-US" dirty="0"/>
          </a:p>
          <a:p>
            <a:r>
              <a:rPr lang="en-US" dirty="0"/>
              <a:t>For cheap black-box codes: </a:t>
            </a:r>
          </a:p>
          <a:p>
            <a:pPr lvl="1"/>
            <a:r>
              <a:rPr lang="en-US" dirty="0"/>
              <a:t>FD </a:t>
            </a:r>
            <a:r>
              <a:rPr lang="en-US" i="1" dirty="0"/>
              <a:t>might</a:t>
            </a:r>
            <a:r>
              <a:rPr lang="en-US" dirty="0"/>
              <a:t> be ok for production runs</a:t>
            </a:r>
          </a:p>
          <a:p>
            <a:pPr lvl="1"/>
            <a:r>
              <a:rPr lang="en-US" dirty="0"/>
              <a:t>CS is better if you can do it! </a:t>
            </a:r>
            <a:br>
              <a:rPr lang="en-US" dirty="0"/>
            </a:br>
            <a:endParaRPr lang="en-US" dirty="0"/>
          </a:p>
          <a:p>
            <a:r>
              <a:rPr lang="en-US" dirty="0"/>
              <a:t>For “expensive” codes (anything with an internal solver): </a:t>
            </a:r>
          </a:p>
          <a:p>
            <a:pPr lvl="1"/>
            <a:r>
              <a:rPr lang="en-US" dirty="0"/>
              <a:t>Implement as </a:t>
            </a:r>
            <a:r>
              <a:rPr lang="en-US" dirty="0" err="1"/>
              <a:t>ImplicitComponent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(expose the states/residuals to </a:t>
            </a:r>
            <a:r>
              <a:rPr lang="en-US" dirty="0" err="1"/>
              <a:t>OpenMDAO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Can still FD the residual if you need to</a:t>
            </a:r>
          </a:p>
          <a:p>
            <a:pPr lvl="1"/>
            <a:r>
              <a:rPr lang="en-US" dirty="0"/>
              <a:t>Analytic derivatives typically are going a lot for these components</a:t>
            </a:r>
          </a:p>
        </p:txBody>
      </p:sp>
    </p:spTree>
    <p:extLst>
      <p:ext uri="{BB962C8B-B14F-4D97-AF65-F5344CB8AC3E}">
        <p14:creationId xmlns:p14="http://schemas.microsoft.com/office/powerpoint/2010/main" val="4151878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767647" cy="4895850"/>
          </a:xfrm>
        </p:spPr>
        <p:txBody>
          <a:bodyPr>
            <a:normAutofit lnSpcReduction="10000"/>
          </a:bodyPr>
          <a:lstStyle/>
          <a:p>
            <a:r>
              <a:rPr lang="en-US" sz="3200" dirty="0" err="1"/>
              <a:t>OpenMDAO</a:t>
            </a:r>
            <a:r>
              <a:rPr lang="en-US" sz="3200" dirty="0"/>
              <a:t> intro and basics</a:t>
            </a:r>
          </a:p>
          <a:p>
            <a:pPr lvl="1"/>
            <a:r>
              <a:rPr lang="en-US" sz="2800" dirty="0"/>
              <a:t>Lab 1: Explicit components and connections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Using solvers with implicit models</a:t>
            </a:r>
          </a:p>
          <a:p>
            <a:pPr lvl="1"/>
            <a:r>
              <a:rPr lang="en-US" sz="2800" dirty="0"/>
              <a:t>Lab 2: Comparing gradient-free and gradient-based solvers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Optimization with and without analytic derivatives</a:t>
            </a:r>
          </a:p>
          <a:p>
            <a:pPr lvl="1"/>
            <a:r>
              <a:rPr lang="en-US" sz="2800" dirty="0"/>
              <a:t>Lab 3: Optimizing the thickness distribution of a simple beam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Wrapping external codes</a:t>
            </a:r>
          </a:p>
          <a:p>
            <a:pPr lvl="1"/>
            <a:r>
              <a:rPr lang="en-US" sz="2800" dirty="0"/>
              <a:t>Lab 4: File and memory wrapping codes</a:t>
            </a:r>
          </a:p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8149F-465F-473C-9AEC-FD5D72A79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67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24523F-EA62-42F7-BC35-7B538E631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24" y="2253344"/>
            <a:ext cx="7404007" cy="42395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7919"/>
            <a:ext cx="10515600" cy="453904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Optimization is handled by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Driver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2F89C2-8F08-4020-831C-67DD9C9983C5}"/>
              </a:ext>
            </a:extLst>
          </p:cNvPr>
          <p:cNvSpPr txBox="1"/>
          <p:nvPr/>
        </p:nvSpPr>
        <p:spPr>
          <a:xfrm>
            <a:off x="8383074" y="5237902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add_objective</a:t>
            </a:r>
            <a:r>
              <a:rPr lang="en-US" b="1" dirty="0">
                <a:solidFill>
                  <a:srgbClr val="FF0000"/>
                </a:solidFill>
              </a:rPr>
              <a:t>(&lt;</a:t>
            </a:r>
            <a:r>
              <a:rPr lang="en-US" b="1" dirty="0" err="1">
                <a:solidFill>
                  <a:srgbClr val="FF0000"/>
                </a:solidFill>
              </a:rPr>
              <a:t>var_name</a:t>
            </a:r>
            <a:r>
              <a:rPr lang="en-US" b="1" dirty="0">
                <a:solidFill>
                  <a:srgbClr val="FF0000"/>
                </a:solidFill>
              </a:rPr>
              <a:t>&gt;)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3C1A06-CD87-4B52-8AFD-4AC02B8E560E}"/>
              </a:ext>
            </a:extLst>
          </p:cNvPr>
          <p:cNvCxnSpPr>
            <a:cxnSpLocks/>
          </p:cNvCxnSpPr>
          <p:nvPr/>
        </p:nvCxnSpPr>
        <p:spPr>
          <a:xfrm flipH="1">
            <a:off x="4918904" y="5490036"/>
            <a:ext cx="3464170" cy="3175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29A3B15-CD43-4917-AD2B-06C540A5AC23}"/>
              </a:ext>
            </a:extLst>
          </p:cNvPr>
          <p:cNvSpPr txBox="1"/>
          <p:nvPr/>
        </p:nvSpPr>
        <p:spPr>
          <a:xfrm>
            <a:off x="7669870" y="3917778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add_design_var</a:t>
            </a:r>
            <a:r>
              <a:rPr lang="en-US" b="1" dirty="0">
                <a:solidFill>
                  <a:srgbClr val="FF0000"/>
                </a:solidFill>
              </a:rPr>
              <a:t>(&lt;</a:t>
            </a:r>
            <a:r>
              <a:rPr lang="en-US" b="1" dirty="0" err="1">
                <a:solidFill>
                  <a:srgbClr val="FF0000"/>
                </a:solidFill>
              </a:rPr>
              <a:t>var_name</a:t>
            </a:r>
            <a:r>
              <a:rPr lang="en-US" b="1" dirty="0">
                <a:solidFill>
                  <a:srgbClr val="FF0000"/>
                </a:solidFill>
              </a:rPr>
              <a:t>&gt;, lower=…, upper=…)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AB522E-5D66-41FF-A079-19C437484F7F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522128" y="4240944"/>
            <a:ext cx="3147742" cy="8722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3F16C0-671F-41F6-87BB-4A4C06B39B13}"/>
              </a:ext>
            </a:extLst>
          </p:cNvPr>
          <p:cNvCxnSpPr>
            <a:cxnSpLocks/>
          </p:cNvCxnSpPr>
          <p:nvPr/>
        </p:nvCxnSpPr>
        <p:spPr>
          <a:xfrm flipH="1">
            <a:off x="4028686" y="3666931"/>
            <a:ext cx="3147740" cy="10185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C5FD5F8-239F-41DD-9DFC-D4A499B69BC1}"/>
              </a:ext>
            </a:extLst>
          </p:cNvPr>
          <p:cNvSpPr txBox="1"/>
          <p:nvPr/>
        </p:nvSpPr>
        <p:spPr>
          <a:xfrm>
            <a:off x="7176426" y="3135277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ScipyOptimizeDriver</a:t>
            </a:r>
            <a:r>
              <a:rPr lang="en-US" b="1" dirty="0">
                <a:solidFill>
                  <a:srgbClr val="FF0000"/>
                </a:solidFill>
              </a:rPr>
              <a:t> is what most people will use on Windows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FE6C31A-CBF1-4242-B12A-C2D2FC1C430D}"/>
              </a:ext>
            </a:extLst>
          </p:cNvPr>
          <p:cNvCxnSpPr>
            <a:cxnSpLocks/>
          </p:cNvCxnSpPr>
          <p:nvPr/>
        </p:nvCxnSpPr>
        <p:spPr>
          <a:xfrm flipH="1">
            <a:off x="2143760" y="6176963"/>
            <a:ext cx="4084320" cy="2648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A2FD159-9411-4044-9FF9-3A0B474C1C2A}"/>
              </a:ext>
            </a:extLst>
          </p:cNvPr>
          <p:cNvSpPr txBox="1"/>
          <p:nvPr/>
        </p:nvSpPr>
        <p:spPr>
          <a:xfrm>
            <a:off x="6228080" y="5940041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run_driver</a:t>
            </a:r>
            <a:r>
              <a:rPr lang="en-US" b="1" dirty="0">
                <a:solidFill>
                  <a:srgbClr val="FF0000"/>
                </a:solidFill>
              </a:rPr>
              <a:t> instead of </a:t>
            </a:r>
            <a:r>
              <a:rPr lang="en-US" b="1" dirty="0" err="1">
                <a:solidFill>
                  <a:srgbClr val="FF0000"/>
                </a:solidFill>
              </a:rPr>
              <a:t>run_model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D8D4B7-0894-4D7A-9C03-F30D0A22F305}"/>
              </a:ext>
            </a:extLst>
          </p:cNvPr>
          <p:cNvSpPr txBox="1"/>
          <p:nvPr/>
        </p:nvSpPr>
        <p:spPr>
          <a:xfrm>
            <a:off x="9018390" y="4573750"/>
            <a:ext cx="3464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add_constraint</a:t>
            </a:r>
            <a:r>
              <a:rPr lang="en-US" b="1" dirty="0">
                <a:solidFill>
                  <a:srgbClr val="FF0000"/>
                </a:solidFill>
              </a:rPr>
              <a:t>(&lt;</a:t>
            </a:r>
            <a:r>
              <a:rPr lang="en-US" b="1" dirty="0" err="1">
                <a:solidFill>
                  <a:srgbClr val="FF0000"/>
                </a:solidFill>
              </a:rPr>
              <a:t>var_name</a:t>
            </a:r>
            <a:r>
              <a:rPr lang="en-US" b="1" dirty="0">
                <a:solidFill>
                  <a:srgbClr val="FF0000"/>
                </a:solidFill>
              </a:rPr>
              <a:t>&gt;, lower=…, upper=…)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01B1712-7F4E-4E90-AD95-ACC3C52C81C6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5650424" y="4896916"/>
            <a:ext cx="3367966" cy="451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2139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Available drivers: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ScipyOptimizeDriver</a:t>
            </a:r>
            <a:r>
              <a:rPr lang="en-US" dirty="0"/>
              <a:t> will work in Anaconda (ergo, on Windows machines)</a:t>
            </a:r>
          </a:p>
          <a:p>
            <a:pPr lvl="1"/>
            <a:r>
              <a:rPr lang="en-US" dirty="0"/>
              <a:t>SLSQP method is the standard constrained opt in OpenMDAO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PyoptSparseDriver</a:t>
            </a:r>
            <a:r>
              <a:rPr lang="en-US" dirty="0"/>
              <a:t> is way better (SNOPT algorithm) but really only builds on Linux/</a:t>
            </a:r>
            <a:r>
              <a:rPr lang="en-US" dirty="0" err="1"/>
              <a:t>MacOSX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8398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Recording the optimization history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50" y="1690688"/>
            <a:ext cx="565404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Often you will want to record variable values changing over the course of an optimization.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This is achieved using a “recorder” object </a:t>
            </a:r>
          </a:p>
          <a:p>
            <a:endParaRPr lang="en-US" dirty="0"/>
          </a:p>
          <a:p>
            <a:r>
              <a:rPr lang="en-US" dirty="0"/>
              <a:t>This will record all the objective, all constraints, and all </a:t>
            </a:r>
            <a:r>
              <a:rPr lang="en-US" dirty="0" err="1"/>
              <a:t>dvs</a:t>
            </a:r>
            <a:r>
              <a:rPr lang="en-US" dirty="0"/>
              <a:t> for each optimizer iteration</a:t>
            </a:r>
            <a:br>
              <a:rPr lang="en-US" dirty="0"/>
            </a:br>
            <a:r>
              <a:rPr lang="en-US" dirty="0"/>
              <a:t>(but no “intermediate variables”)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92B06E-1878-2F4E-84B4-7A6103DE7B92}"/>
              </a:ext>
            </a:extLst>
          </p:cNvPr>
          <p:cNvCxnSpPr>
            <a:cxnSpLocks/>
          </p:cNvCxnSpPr>
          <p:nvPr/>
        </p:nvCxnSpPr>
        <p:spPr>
          <a:xfrm flipV="1">
            <a:off x="5512158" y="4842456"/>
            <a:ext cx="980083" cy="24469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3A865C0-ADCE-934D-A6DB-045046989C71}"/>
              </a:ext>
            </a:extLst>
          </p:cNvPr>
          <p:cNvCxnSpPr>
            <a:cxnSpLocks/>
          </p:cNvCxnSpPr>
          <p:nvPr/>
        </p:nvCxnSpPr>
        <p:spPr>
          <a:xfrm>
            <a:off x="5512158" y="5087155"/>
            <a:ext cx="980083" cy="136516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5041A49-2F77-7A41-8B23-5AACF57B9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1" y="1732880"/>
            <a:ext cx="5514114" cy="493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689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Saving all the variables for the</a:t>
            </a:r>
            <a:br>
              <a:rPr lang="en-US" dirty="0"/>
            </a:br>
            <a:r>
              <a:rPr lang="en-US" dirty="0"/>
              <a:t> final optimized point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880"/>
            <a:ext cx="5654040" cy="4351338"/>
          </a:xfrm>
        </p:spPr>
        <p:txBody>
          <a:bodyPr>
            <a:normAutofit/>
          </a:bodyPr>
          <a:lstStyle/>
          <a:p>
            <a:r>
              <a:rPr lang="en-US" dirty="0"/>
              <a:t>We don’t normally save all the variables for every iteration to avoid making huge database files</a:t>
            </a:r>
          </a:p>
          <a:p>
            <a:endParaRPr lang="en-US" dirty="0"/>
          </a:p>
          <a:p>
            <a:r>
              <a:rPr lang="en-US" dirty="0"/>
              <a:t>This configures a secondary case type to record specific runs with all the variables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E844C7-EA7A-BE43-A0D8-95D69B3094E0}"/>
              </a:ext>
            </a:extLst>
          </p:cNvPr>
          <p:cNvCxnSpPr>
            <a:cxnSpLocks/>
          </p:cNvCxnSpPr>
          <p:nvPr/>
        </p:nvCxnSpPr>
        <p:spPr>
          <a:xfrm>
            <a:off x="4726546" y="4932608"/>
            <a:ext cx="1674254" cy="92727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AEAF14-B276-904C-B293-D01543FD0A28}"/>
              </a:ext>
            </a:extLst>
          </p:cNvPr>
          <p:cNvCxnSpPr>
            <a:cxnSpLocks/>
          </p:cNvCxnSpPr>
          <p:nvPr/>
        </p:nvCxnSpPr>
        <p:spPr>
          <a:xfrm>
            <a:off x="4726546" y="4932608"/>
            <a:ext cx="1765694" cy="164849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5A374B9E-BCAC-E642-8543-483EF6F47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1" y="1732880"/>
            <a:ext cx="5514114" cy="493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423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#2: Optimization of a cantilever beam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9907" cy="4351338"/>
          </a:xfrm>
        </p:spPr>
        <p:txBody>
          <a:bodyPr/>
          <a:lstStyle/>
          <a:p>
            <a:r>
              <a:rPr lang="en-US" dirty="0"/>
              <a:t>Find the thickness distribution for a cantilever beam that minimizes compliance subject to a volume constraint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Check out the other examples on your own!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004574-AC8E-6842-88E5-F4EFC8840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948" y="1499683"/>
            <a:ext cx="6316678" cy="243297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840BEE-7586-644B-8B3D-B3287B0857ED}"/>
              </a:ext>
            </a:extLst>
          </p:cNvPr>
          <p:cNvCxnSpPr/>
          <p:nvPr/>
        </p:nvCxnSpPr>
        <p:spPr>
          <a:xfrm>
            <a:off x="4824761" y="2936488"/>
            <a:ext cx="1330712" cy="3642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1385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#2: Simple FEM in 5 steps!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42" y="1282932"/>
            <a:ext cx="5019907" cy="53037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0)     Break the beam into segments </a:t>
            </a:r>
            <a:br>
              <a:rPr lang="en-US" sz="2000" dirty="0"/>
            </a:br>
            <a:r>
              <a:rPr lang="en-US" sz="2000" dirty="0"/>
              <a:t>(0 </a:t>
            </a:r>
            <a:r>
              <a:rPr lang="en-US" sz="2000" dirty="0" err="1"/>
              <a:t>doent</a:t>
            </a:r>
            <a:r>
              <a:rPr lang="en-US" sz="2000" dirty="0"/>
              <a:t> count as a real step!)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the moment of inertia for each segment 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the local stiffness matrix for each segment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Combine all the local stiffness matrices into a global K matrix and solve the FEM 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Pull displacements from the state vector and compute compliance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beam volume</a:t>
            </a:r>
          </a:p>
          <a:p>
            <a:pPr marL="514350" indent="-514350">
              <a:buAutoNum type="arabicParenR"/>
            </a:pP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1C2D2-5A00-B241-8FB4-07824951B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090" y="1690688"/>
            <a:ext cx="6702372" cy="430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926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#2: Pay close attention to step 4!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42" y="1282932"/>
            <a:ext cx="5019907" cy="53037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0)     Break the beam into segments </a:t>
            </a:r>
            <a:br>
              <a:rPr lang="en-US" sz="2000" dirty="0"/>
            </a:br>
            <a:r>
              <a:rPr lang="en-US" sz="2000" dirty="0"/>
              <a:t>(0 </a:t>
            </a:r>
            <a:r>
              <a:rPr lang="en-US" sz="2000" dirty="0" err="1"/>
              <a:t>doent</a:t>
            </a:r>
            <a:r>
              <a:rPr lang="en-US" sz="2000" dirty="0"/>
              <a:t> count as a real step!)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the moment of inertia for each segment 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the local stiffness matrix for each segment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Combine all the local stiffness matrices into a global K matrix and solve the FEM 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Pull displacements from the state vector and compute compliance</a:t>
            </a:r>
            <a:br>
              <a:rPr lang="en-US" sz="2000" dirty="0"/>
            </a:br>
            <a:endParaRPr lang="en-US" sz="2000" dirty="0"/>
          </a:p>
          <a:p>
            <a:pPr marL="514350" indent="-514350">
              <a:buAutoNum type="arabicParenR"/>
            </a:pPr>
            <a:r>
              <a:rPr lang="en-US" sz="2000" dirty="0"/>
              <a:t>Compute beam volume</a:t>
            </a:r>
          </a:p>
          <a:p>
            <a:pPr marL="514350" indent="-514350">
              <a:buAutoNum type="arabicParenR"/>
            </a:pP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1C2D2-5A00-B241-8FB4-07824951B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090" y="1690688"/>
            <a:ext cx="6702372" cy="43086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C68928-E5A9-F142-8E53-2E229146A866}"/>
              </a:ext>
            </a:extLst>
          </p:cNvPr>
          <p:cNvSpPr/>
          <p:nvPr/>
        </p:nvSpPr>
        <p:spPr>
          <a:xfrm>
            <a:off x="838200" y="5263376"/>
            <a:ext cx="4529254" cy="73598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D1AA27-3854-1044-8BC8-52550AB73DD6}"/>
              </a:ext>
            </a:extLst>
          </p:cNvPr>
          <p:cNvSpPr txBox="1"/>
          <p:nvPr/>
        </p:nvSpPr>
        <p:spPr>
          <a:xfrm>
            <a:off x="5441796" y="5676190"/>
            <a:ext cx="5709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using the `</a:t>
            </a:r>
            <a:r>
              <a:rPr lang="en-US" dirty="0" err="1">
                <a:solidFill>
                  <a:srgbClr val="FF0000"/>
                </a:solidFill>
              </a:rPr>
              <a:t>src_indices</a:t>
            </a:r>
            <a:r>
              <a:rPr lang="en-US" dirty="0">
                <a:solidFill>
                  <a:srgbClr val="FF0000"/>
                </a:solidFill>
              </a:rPr>
              <a:t>` argument to the connect method, </a:t>
            </a:r>
          </a:p>
          <a:p>
            <a:r>
              <a:rPr lang="en-US" dirty="0">
                <a:solidFill>
                  <a:srgbClr val="FF0000"/>
                </a:solidFill>
              </a:rPr>
              <a:t>you can extract just the first half of the state vector for the </a:t>
            </a:r>
          </a:p>
          <a:p>
            <a:r>
              <a:rPr lang="en-US" dirty="0">
                <a:solidFill>
                  <a:srgbClr val="FF0000"/>
                </a:solidFill>
              </a:rPr>
              <a:t>compliance calculation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44E000-70FE-D746-AEAA-09C424F96FB0}"/>
              </a:ext>
            </a:extLst>
          </p:cNvPr>
          <p:cNvCxnSpPr/>
          <p:nvPr/>
        </p:nvCxnSpPr>
        <p:spPr>
          <a:xfrm flipV="1">
            <a:off x="5932449" y="4103649"/>
            <a:ext cx="4467922" cy="15725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6930AA-BDEE-6842-8B25-68D415DA2B59}"/>
              </a:ext>
            </a:extLst>
          </p:cNvPr>
          <p:cNvCxnSpPr>
            <a:cxnSpLocks/>
          </p:cNvCxnSpPr>
          <p:nvPr/>
        </p:nvCxnSpPr>
        <p:spPr>
          <a:xfrm flipV="1">
            <a:off x="5932449" y="4282068"/>
            <a:ext cx="3427141" cy="13941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3064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#2: Get to it!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42" y="1282932"/>
            <a:ext cx="5019907" cy="5303722"/>
          </a:xfrm>
        </p:spPr>
        <p:txBody>
          <a:bodyPr>
            <a:noAutofit/>
          </a:bodyPr>
          <a:lstStyle/>
          <a:p>
            <a:r>
              <a:rPr lang="en-US" sz="2000" dirty="0"/>
              <a:t>Copy the “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lab_2_template.py</a:t>
            </a:r>
            <a:r>
              <a:rPr lang="en-US" sz="2000" dirty="0"/>
              <a:t>” file to a new file called “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lab_2.py</a:t>
            </a:r>
            <a:r>
              <a:rPr lang="en-US" sz="2000" dirty="0"/>
              <a:t>”</a:t>
            </a:r>
          </a:p>
          <a:p>
            <a:r>
              <a:rPr lang="en-US" sz="2000" dirty="0"/>
              <a:t>Add components in the correct order</a:t>
            </a:r>
            <a:br>
              <a:rPr lang="en-US" sz="2000" dirty="0"/>
            </a:br>
            <a:r>
              <a:rPr lang="en-US" sz="2000" dirty="0"/>
              <a:t>(~ line 40) </a:t>
            </a:r>
          </a:p>
          <a:p>
            <a:r>
              <a:rPr lang="en-US" sz="2000" dirty="0"/>
              <a:t>Connect the components together</a:t>
            </a:r>
            <a:br>
              <a:rPr lang="en-US" sz="2000" dirty="0"/>
            </a:br>
            <a:r>
              <a:rPr lang="en-US" sz="2000" dirty="0"/>
              <a:t>(~line 48)</a:t>
            </a:r>
          </a:p>
          <a:p>
            <a:r>
              <a:rPr lang="en-US" sz="2000" dirty="0"/>
              <a:t>Use the N2 diagram to make sure you have everything connected (no red inputs!) </a:t>
            </a:r>
          </a:p>
          <a:p>
            <a:r>
              <a:rPr lang="en-US" sz="2000" dirty="0"/>
              <a:t>What happens if you switch to full model FD? Does it work? Try changing the FD step size… </a:t>
            </a:r>
          </a:p>
          <a:p>
            <a:r>
              <a:rPr lang="en-US" sz="2000" dirty="0"/>
              <a:t>What about CS?</a:t>
            </a:r>
          </a:p>
          <a:p>
            <a:r>
              <a:rPr lang="en-US" sz="2000" dirty="0"/>
              <a:t>How does compute time scale with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num_elements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/>
              <a:t>for different methods of computing derivatives?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1C2D2-5A00-B241-8FB4-07824951B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090" y="1690688"/>
            <a:ext cx="6702372" cy="430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247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Topics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16955" cy="4351338"/>
          </a:xfrm>
        </p:spPr>
        <p:txBody>
          <a:bodyPr>
            <a:normAutofit/>
          </a:bodyPr>
          <a:lstStyle/>
          <a:p>
            <a:r>
              <a:rPr lang="en-US" dirty="0"/>
              <a:t>Vectorization</a:t>
            </a:r>
          </a:p>
          <a:p>
            <a:r>
              <a:rPr lang="en-US" dirty="0"/>
              <a:t>Model architecting</a:t>
            </a:r>
          </a:p>
          <a:p>
            <a:r>
              <a:rPr lang="en-US" dirty="0"/>
              <a:t>DevOps</a:t>
            </a:r>
          </a:p>
          <a:p>
            <a:r>
              <a:rPr lang="en-US" dirty="0"/>
              <a:t>Surrogate modeling</a:t>
            </a:r>
          </a:p>
          <a:p>
            <a:r>
              <a:rPr lang="en-US" dirty="0"/>
              <a:t>High-fidelity and expensive tools</a:t>
            </a:r>
          </a:p>
          <a:p>
            <a:r>
              <a:rPr lang="en-US" dirty="0"/>
              <a:t>Trajectory optimization</a:t>
            </a:r>
          </a:p>
          <a:p>
            <a:r>
              <a:rPr lang="en-US" dirty="0"/>
              <a:t>Propulsion analysis</a:t>
            </a:r>
          </a:p>
        </p:txBody>
      </p:sp>
    </p:spTree>
    <p:extLst>
      <p:ext uri="{BB962C8B-B14F-4D97-AF65-F5344CB8AC3E}">
        <p14:creationId xmlns:p14="http://schemas.microsoft.com/office/powerpoint/2010/main" val="31016432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50120" cy="4351338"/>
          </a:xfrm>
        </p:spPr>
        <p:txBody>
          <a:bodyPr>
            <a:normAutofit/>
          </a:bodyPr>
          <a:lstStyle/>
          <a:p>
            <a:r>
              <a:rPr lang="en-US" dirty="0"/>
              <a:t>Where possible, avoid instantiating models over and over for multi-point analyses (e.g. trajectory optimization)</a:t>
            </a:r>
          </a:p>
          <a:p>
            <a:r>
              <a:rPr lang="en-US" dirty="0"/>
              <a:t>Instead, do vectorized computations using </a:t>
            </a:r>
            <a:r>
              <a:rPr lang="en-US" dirty="0" err="1"/>
              <a:t>numpy</a:t>
            </a:r>
            <a:endParaRPr lang="en-US" dirty="0"/>
          </a:p>
          <a:p>
            <a:r>
              <a:rPr lang="en-US" dirty="0"/>
              <a:t>OpenMDAO needs to know the dimension of all component inputs / outputs </a:t>
            </a:r>
            <a:r>
              <a:rPr lang="en-US" i="1" dirty="0"/>
              <a:t>at setup() time</a:t>
            </a:r>
          </a:p>
          <a:p>
            <a:pPr lvl="1"/>
            <a:r>
              <a:rPr lang="en-US" dirty="0"/>
              <a:t>Best practice: pass in vector length as 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self.option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[‘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vec_size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’]</a:t>
            </a:r>
          </a:p>
          <a:p>
            <a:pPr lvl="1"/>
            <a:r>
              <a:rPr lang="en-US" sz="2800" dirty="0"/>
              <a:t>If you mess this up you’ll get dimension mismatch errors at run time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424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7D2E9-EE33-464D-AE96-C2E11ACB1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OpenMDAO</a:t>
            </a:r>
            <a:r>
              <a:rPr lang="en-US" dirty="0"/>
              <a:t> intro and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228D0-87AB-AA44-AAD2-C32F2BB8D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and terminology </a:t>
            </a:r>
            <a:br>
              <a:rPr lang="en-US" dirty="0"/>
            </a:br>
            <a:endParaRPr lang="en-US" dirty="0"/>
          </a:p>
          <a:p>
            <a:r>
              <a:rPr lang="en-US" dirty="0"/>
              <a:t>Building explicit components and connecting them together</a:t>
            </a:r>
            <a:br>
              <a:rPr lang="en-US" dirty="0"/>
            </a:br>
            <a:endParaRPr lang="en-US" dirty="0"/>
          </a:p>
          <a:p>
            <a:r>
              <a:rPr lang="en-US" dirty="0"/>
              <a:t>Lab 0: Implementing a simple explicit calculation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Bruget</a:t>
            </a:r>
            <a:r>
              <a:rPr lang="en-US" dirty="0"/>
              <a:t> Range)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2AE87-C926-CF4E-936F-EEFD13BE6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528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CBC78C-D55D-4B8D-942A-B91D7E562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78BE97-B59C-40CA-9529-EC4F88552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" y="1690688"/>
            <a:ext cx="11014188" cy="413162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08A699-E2CD-41D1-B378-167FEEA1E565}"/>
              </a:ext>
            </a:extLst>
          </p:cNvPr>
          <p:cNvCxnSpPr>
            <a:cxnSpLocks/>
          </p:cNvCxnSpPr>
          <p:nvPr/>
        </p:nvCxnSpPr>
        <p:spPr>
          <a:xfrm flipH="1">
            <a:off x="5405120" y="2658496"/>
            <a:ext cx="1442720" cy="2879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7772568-E8F0-458C-A417-590A438ECB54}"/>
              </a:ext>
            </a:extLst>
          </p:cNvPr>
          <p:cNvSpPr txBox="1"/>
          <p:nvPr/>
        </p:nvSpPr>
        <p:spPr>
          <a:xfrm>
            <a:off x="6847840" y="2394785"/>
            <a:ext cx="368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shape=(dim1, dim2,…)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9E6CBA-D209-49FB-B8D5-AD6F35454502}"/>
              </a:ext>
            </a:extLst>
          </p:cNvPr>
          <p:cNvSpPr txBox="1"/>
          <p:nvPr/>
        </p:nvSpPr>
        <p:spPr>
          <a:xfrm>
            <a:off x="5868649" y="1174215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User sets vector dims when instantiating the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110081-581F-4F75-B095-AD180568C7DA}"/>
              </a:ext>
            </a:extLst>
          </p:cNvPr>
          <p:cNvCxnSpPr>
            <a:cxnSpLocks/>
          </p:cNvCxnSpPr>
          <p:nvPr/>
        </p:nvCxnSpPr>
        <p:spPr>
          <a:xfrm flipH="1">
            <a:off x="8595360" y="4388848"/>
            <a:ext cx="355600" cy="3229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9075C67-7480-4A69-A9DA-9922349BF025}"/>
              </a:ext>
            </a:extLst>
          </p:cNvPr>
          <p:cNvSpPr txBox="1"/>
          <p:nvPr/>
        </p:nvSpPr>
        <p:spPr>
          <a:xfrm>
            <a:off x="7913813" y="3742517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Sparse Jacobian indices for vector input and vector output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261099-7EFE-424D-829F-CD64716353D0}"/>
              </a:ext>
            </a:extLst>
          </p:cNvPr>
          <p:cNvCxnSpPr>
            <a:cxnSpLocks/>
          </p:cNvCxnSpPr>
          <p:nvPr/>
        </p:nvCxnSpPr>
        <p:spPr>
          <a:xfrm flipH="1" flipV="1">
            <a:off x="4866640" y="5683785"/>
            <a:ext cx="1442720" cy="1385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4082094-2280-4DAC-9C9B-7DD997E9AB85}"/>
              </a:ext>
            </a:extLst>
          </p:cNvPr>
          <p:cNvSpPr txBox="1"/>
          <p:nvPr/>
        </p:nvSpPr>
        <p:spPr>
          <a:xfrm>
            <a:off x="5190933" y="5794343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Sparse Jacobian indices for scalar input and vector output</a:t>
            </a:r>
          </a:p>
        </p:txBody>
      </p:sp>
    </p:spTree>
    <p:extLst>
      <p:ext uri="{BB962C8B-B14F-4D97-AF65-F5344CB8AC3E}">
        <p14:creationId xmlns:p14="http://schemas.microsoft.com/office/powerpoint/2010/main" val="30408457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CBC78C-D55D-4B8D-942A-B91D7E562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261099-7EFE-424D-829F-CD64716353D0}"/>
              </a:ext>
            </a:extLst>
          </p:cNvPr>
          <p:cNvCxnSpPr>
            <a:cxnSpLocks/>
          </p:cNvCxnSpPr>
          <p:nvPr/>
        </p:nvCxnSpPr>
        <p:spPr>
          <a:xfrm flipH="1" flipV="1">
            <a:off x="5506720" y="4753998"/>
            <a:ext cx="802641" cy="10683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4082094-2280-4DAC-9C9B-7DD997E9AB85}"/>
              </a:ext>
            </a:extLst>
          </p:cNvPr>
          <p:cNvSpPr txBox="1"/>
          <p:nvPr/>
        </p:nvSpPr>
        <p:spPr>
          <a:xfrm>
            <a:off x="5190933" y="5794343"/>
            <a:ext cx="368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Many flight conditions computed at once using vectorized computation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83384E-4A2A-45A7-B932-647E752B7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36009"/>
            <a:ext cx="10514342" cy="238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8813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complex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86B928-CAAF-43CE-8B37-4E5CB460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08440" cy="4351338"/>
          </a:xfrm>
        </p:spPr>
        <p:txBody>
          <a:bodyPr>
            <a:normAutofit/>
          </a:bodyPr>
          <a:lstStyle/>
          <a:p>
            <a:r>
              <a:rPr lang="en-US" dirty="0"/>
              <a:t>Developing good OpenMDAO models is like object-oriented software engineering: </a:t>
            </a:r>
            <a:r>
              <a:rPr lang="en-US" b="1" dirty="0"/>
              <a:t>you need to pick the right level to draw the component boundary</a:t>
            </a:r>
          </a:p>
          <a:p>
            <a:r>
              <a:rPr lang="en-US" dirty="0"/>
              <a:t>In my opinion, a good component has:</a:t>
            </a:r>
          </a:p>
          <a:p>
            <a:pPr lvl="1"/>
            <a:r>
              <a:rPr lang="en-US" dirty="0"/>
              <a:t> on the order of 5 – 20 inputs</a:t>
            </a:r>
          </a:p>
          <a:p>
            <a:pPr lvl="1"/>
            <a:r>
              <a:rPr lang="en-US" dirty="0"/>
              <a:t>1 – 20 outputs</a:t>
            </a:r>
          </a:p>
          <a:p>
            <a:pPr lvl="1"/>
            <a:r>
              <a:rPr lang="en-US" dirty="0"/>
              <a:t>a few computations that are logically related</a:t>
            </a:r>
          </a:p>
          <a:p>
            <a:r>
              <a:rPr lang="en-US" dirty="0"/>
              <a:t>Python’s package import system makes this easy</a:t>
            </a:r>
          </a:p>
          <a:p>
            <a:r>
              <a:rPr lang="en-US" dirty="0"/>
              <a:t>Example: </a:t>
            </a:r>
            <a:r>
              <a:rPr lang="en-US" dirty="0">
                <a:hlinkClick r:id="rId2"/>
              </a:rPr>
              <a:t>https://github.com/mdolab/openconcept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072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24576</TotalTime>
  <Words>2484</Words>
  <Application>Microsoft Macintosh PowerPoint</Application>
  <PresentationFormat>Widescreen</PresentationFormat>
  <Paragraphs>515</Paragraphs>
  <Slides>92</Slides>
  <Notes>14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9" baseType="lpstr">
      <vt:lpstr>Arial</vt:lpstr>
      <vt:lpstr>Calibri</vt:lpstr>
      <vt:lpstr>Courier New</vt:lpstr>
      <vt:lpstr>DejaVu Sans</vt:lpstr>
      <vt:lpstr>Helvetica</vt:lpstr>
      <vt:lpstr>Wingdings</vt:lpstr>
      <vt:lpstr>Office Theme</vt:lpstr>
      <vt:lpstr>PowerPoint Presentation</vt:lpstr>
      <vt:lpstr>Acknowledgements</vt:lpstr>
      <vt:lpstr>OpenMDAO is an open-source framework for efficient MDAO</vt:lpstr>
      <vt:lpstr>OpenMDAO is a reasonable choice for a wide array of MDAO problems</vt:lpstr>
      <vt:lpstr>OpenMDAO is a reasonable choice for a wide array of MDAO problems</vt:lpstr>
      <vt:lpstr>OpenMDAO is a reasonable choice for a wide array of MDAO problems</vt:lpstr>
      <vt:lpstr>Goals for today</vt:lpstr>
      <vt:lpstr>Overview</vt:lpstr>
      <vt:lpstr>OpenMDAO intro and Basics</vt:lpstr>
      <vt:lpstr>OpenMDAO has nice features</vt:lpstr>
      <vt:lpstr>OpenMDAO has nice features</vt:lpstr>
      <vt:lpstr>OpenMDAO has nice features</vt:lpstr>
      <vt:lpstr>OpenMDAO has nice features</vt:lpstr>
      <vt:lpstr>OpenMDAO has best-in-class numerical methods</vt:lpstr>
      <vt:lpstr>OpenMDAO has best-in-class numerical methods</vt:lpstr>
      <vt:lpstr>OpenMDAO has best-in-class numerical methods</vt:lpstr>
      <vt:lpstr>OpenMDAO architecture</vt:lpstr>
      <vt:lpstr>OpenMDAO architecture</vt:lpstr>
      <vt:lpstr>OpenMDAO architecture</vt:lpstr>
      <vt:lpstr>OpenMDAO architecture</vt:lpstr>
      <vt:lpstr>ExplicitComponent class</vt:lpstr>
      <vt:lpstr>ExplicitComponent example</vt:lpstr>
      <vt:lpstr>ExplicitComponent example</vt:lpstr>
      <vt:lpstr>ExplicitComponent example</vt:lpstr>
      <vt:lpstr>ExplicitComponent example</vt:lpstr>
      <vt:lpstr>ExplicitComponent example</vt:lpstr>
      <vt:lpstr>Connecting multiple components</vt:lpstr>
      <vt:lpstr>Connecting multiple components</vt:lpstr>
      <vt:lpstr>Connecting multiple components</vt:lpstr>
      <vt:lpstr>Connecting multiple components</vt:lpstr>
      <vt:lpstr>Connecting multiple components</vt:lpstr>
      <vt:lpstr>Connecting multiple components</vt:lpstr>
      <vt:lpstr>Connecting multiple components</vt:lpstr>
      <vt:lpstr>Another way to connect…</vt:lpstr>
      <vt:lpstr>What does variable promotion do?</vt:lpstr>
      <vt:lpstr>What does variable promotion do?</vt:lpstr>
      <vt:lpstr>What does variable promotion do?</vt:lpstr>
      <vt:lpstr>What does variable promotion do?</vt:lpstr>
      <vt:lpstr>What does variable promotion do?</vt:lpstr>
      <vt:lpstr>Lab 0: Implementing simple explicit calculations (Breguet Range)</vt:lpstr>
      <vt:lpstr>Lab 0.a: Install</vt:lpstr>
      <vt:lpstr>Lab 0.b: Aircraft Range</vt:lpstr>
      <vt:lpstr>Lab 0.b: Aircraft Range</vt:lpstr>
      <vt:lpstr>Lab 0.b: Aircraft Range</vt:lpstr>
      <vt:lpstr>Lab 0.b: Aircraft Range</vt:lpstr>
      <vt:lpstr>Lab 0 summary:</vt:lpstr>
      <vt:lpstr>Using solvers with implicit models</vt:lpstr>
      <vt:lpstr>OpenMDAO Nonlinear Solvers</vt:lpstr>
      <vt:lpstr>Check out the docs for more info!</vt:lpstr>
      <vt:lpstr>Check out the docs for more info!</vt:lpstr>
      <vt:lpstr>Nonlinear Block Gauss-Seidel (Gradient Free)</vt:lpstr>
      <vt:lpstr>Nonlinear Block Gauss-Seidel</vt:lpstr>
      <vt:lpstr>Nonlinear Block Gauss-Seidel</vt:lpstr>
      <vt:lpstr>Nonlinear Block Gauss-Seidel</vt:lpstr>
      <vt:lpstr>Nonlinear Block Gauss-Seidel</vt:lpstr>
      <vt:lpstr>Nonlinear Block Gauss-Seidel</vt:lpstr>
      <vt:lpstr>Newton Solver (Gradient Based!)</vt:lpstr>
      <vt:lpstr>Newton Solver needs some partial derivatives! </vt:lpstr>
      <vt:lpstr>Partial Derivatives in OpenMDAO</vt:lpstr>
      <vt:lpstr>Lab # 1: Aircraft Sizing</vt:lpstr>
      <vt:lpstr>Lab # 1 : Aircraft Sizing</vt:lpstr>
      <vt:lpstr>Lab # 1 : Aircraft Sizing</vt:lpstr>
      <vt:lpstr>Optimization with and  without analytic derivatives</vt:lpstr>
      <vt:lpstr>Optimization</vt:lpstr>
      <vt:lpstr>Finite difference is easy, but…</vt:lpstr>
      <vt:lpstr>Friends don’t let friends  finite difference across solvers!</vt:lpstr>
      <vt:lpstr>Complex step is more accurate  than FD, but…</vt:lpstr>
      <vt:lpstr>Analytic derivatives are both  fast and accurate!</vt:lpstr>
      <vt:lpstr>What about models with coupling? </vt:lpstr>
      <vt:lpstr>How do you differentiate through this convergence loop? </vt:lpstr>
      <vt:lpstr>Manually computing analytic derivatives for coupled models takes a lot of work</vt:lpstr>
      <vt:lpstr>How do compute these extra terms? </vt:lpstr>
      <vt:lpstr>When models get really big …  have fun!</vt:lpstr>
      <vt:lpstr>OpenMDAO can compute these total derivatives for you, automatically!</vt:lpstr>
      <vt:lpstr>OpenMDAO splits total derivative computation into two steps</vt:lpstr>
      <vt:lpstr>OpenMDAO splits total derivative computation into two steps</vt:lpstr>
      <vt:lpstr>OpenMDAO splits total derivative computation into two steps</vt:lpstr>
      <vt:lpstr>By using OpenMDAO’s analytic derivative functionality you can</vt:lpstr>
      <vt:lpstr>Rules of thumb for computing partials</vt:lpstr>
      <vt:lpstr>Optimization</vt:lpstr>
      <vt:lpstr>Optimization</vt:lpstr>
      <vt:lpstr>Recording the optimization history</vt:lpstr>
      <vt:lpstr>Saving all the variables for the  final optimized point</vt:lpstr>
      <vt:lpstr>Lab #2: Optimization of a cantilever beam</vt:lpstr>
      <vt:lpstr>Lab #2: Simple FEM in 5 steps!</vt:lpstr>
      <vt:lpstr>Lab #2: Pay close attention to step 4!</vt:lpstr>
      <vt:lpstr>Lab #2: Get to it!</vt:lpstr>
      <vt:lpstr>Advanced Topics</vt:lpstr>
      <vt:lpstr>Vectorization</vt:lpstr>
      <vt:lpstr>Vectorization</vt:lpstr>
      <vt:lpstr>Vectorization</vt:lpstr>
      <vt:lpstr>Dealing with complex models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Coupled aerostructural and spatial integration optimization</dc:title>
  <dc:creator>Ben</dc:creator>
  <cp:lastModifiedBy>Gray, Justin S. (GRC-LTA0)</cp:lastModifiedBy>
  <cp:revision>504</cp:revision>
  <dcterms:created xsi:type="dcterms:W3CDTF">2017-11-15T13:23:23Z</dcterms:created>
  <dcterms:modified xsi:type="dcterms:W3CDTF">2019-08-18T17:21:06Z</dcterms:modified>
</cp:coreProperties>
</file>